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1" r:id="rId4"/>
    <p:sldMasterId id="2147483744" r:id="rId5"/>
  </p:sldMasterIdLst>
  <p:notesMasterIdLst>
    <p:notesMasterId r:id="rId69"/>
  </p:notesMasterIdLst>
  <p:handoutMasterIdLst>
    <p:handoutMasterId r:id="rId70"/>
  </p:handoutMasterIdLst>
  <p:sldIdLst>
    <p:sldId id="281" r:id="rId6"/>
    <p:sldId id="338" r:id="rId7"/>
    <p:sldId id="283" r:id="rId8"/>
    <p:sldId id="332" r:id="rId9"/>
    <p:sldId id="326" r:id="rId10"/>
    <p:sldId id="327" r:id="rId11"/>
    <p:sldId id="329" r:id="rId12"/>
    <p:sldId id="331" r:id="rId13"/>
    <p:sldId id="330" r:id="rId14"/>
    <p:sldId id="328" r:id="rId15"/>
    <p:sldId id="284" r:id="rId16"/>
    <p:sldId id="285" r:id="rId17"/>
    <p:sldId id="286" r:id="rId18"/>
    <p:sldId id="314" r:id="rId19"/>
    <p:sldId id="313" r:id="rId20"/>
    <p:sldId id="312" r:id="rId21"/>
    <p:sldId id="311" r:id="rId22"/>
    <p:sldId id="310" r:id="rId23"/>
    <p:sldId id="309" r:id="rId24"/>
    <p:sldId id="308" r:id="rId25"/>
    <p:sldId id="288" r:id="rId26"/>
    <p:sldId id="287" r:id="rId27"/>
    <p:sldId id="289" r:id="rId28"/>
    <p:sldId id="290" r:id="rId29"/>
    <p:sldId id="291" r:id="rId30"/>
    <p:sldId id="292" r:id="rId31"/>
    <p:sldId id="293" r:id="rId32"/>
    <p:sldId id="339" r:id="rId33"/>
    <p:sldId id="342" r:id="rId34"/>
    <p:sldId id="341" r:id="rId35"/>
    <p:sldId id="294" r:id="rId36"/>
    <p:sldId id="295" r:id="rId37"/>
    <p:sldId id="296" r:id="rId38"/>
    <p:sldId id="297" r:id="rId39"/>
    <p:sldId id="340" r:id="rId40"/>
    <p:sldId id="319" r:id="rId41"/>
    <p:sldId id="298" r:id="rId42"/>
    <p:sldId id="318" r:id="rId43"/>
    <p:sldId id="317" r:id="rId44"/>
    <p:sldId id="316" r:id="rId45"/>
    <p:sldId id="315" r:id="rId46"/>
    <p:sldId id="299" r:id="rId47"/>
    <p:sldId id="320" r:id="rId48"/>
    <p:sldId id="325" r:id="rId49"/>
    <p:sldId id="324" r:id="rId50"/>
    <p:sldId id="323" r:id="rId51"/>
    <p:sldId id="322" r:id="rId52"/>
    <p:sldId id="321" r:id="rId53"/>
    <p:sldId id="300" r:id="rId54"/>
    <p:sldId id="301" r:id="rId55"/>
    <p:sldId id="302" r:id="rId56"/>
    <p:sldId id="303" r:id="rId57"/>
    <p:sldId id="304" r:id="rId58"/>
    <p:sldId id="305" r:id="rId59"/>
    <p:sldId id="306" r:id="rId60"/>
    <p:sldId id="343" r:id="rId61"/>
    <p:sldId id="344" r:id="rId62"/>
    <p:sldId id="345" r:id="rId63"/>
    <p:sldId id="346" r:id="rId64"/>
    <p:sldId id="347" r:id="rId65"/>
    <p:sldId id="348" r:id="rId66"/>
    <p:sldId id="349" r:id="rId67"/>
    <p:sldId id="350" r:id="rId68"/>
  </p:sldIdLst>
  <p:sldSz cx="9144000" cy="5143500" type="screen16x9"/>
  <p:notesSz cx="6954838" cy="9309100"/>
  <p:defaultTex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500"/>
    <a:srgbClr val="6C3A77"/>
    <a:srgbClr val="8ABA3C"/>
    <a:srgbClr val="81AE38"/>
    <a:srgbClr val="8CBD3D"/>
    <a:srgbClr val="769F33"/>
    <a:srgbClr val="688B2D"/>
    <a:srgbClr val="5F9BAF"/>
    <a:srgbClr val="E572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807" autoAdjust="0"/>
    <p:restoredTop sz="86691" autoAdjust="0"/>
  </p:normalViewPr>
  <p:slideViewPr>
    <p:cSldViewPr>
      <p:cViewPr varScale="1">
        <p:scale>
          <a:sx n="22" d="100"/>
          <a:sy n="22" d="100"/>
        </p:scale>
        <p:origin x="24" y="10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29" d="100"/>
          <a:sy n="129" d="100"/>
        </p:scale>
        <p:origin x="-3040" y="-112"/>
      </p:cViewPr>
      <p:guideLst>
        <p:guide orient="horz" pos="2932"/>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latin typeface="Segoe UI Light" pitchFamily="34" charset="0"/>
            </a:endParaRPr>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61FE9635-8DB6-4044-8D11-7AAFB69160BE}" type="datetimeFigureOut">
              <a:rPr lang="en-US" smtClean="0">
                <a:latin typeface="Segoe UI Light" pitchFamily="34" charset="0"/>
              </a:rPr>
              <a:pPr/>
              <a:t>10/13/2017</a:t>
            </a:fld>
            <a:endParaRPr lang="en-US" dirty="0">
              <a:latin typeface="Segoe UI Light" pitchFamily="34" charset="0"/>
            </a:endParaRPr>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latin typeface="Segoe UI Light" pitchFamily="34" charset="0"/>
            </a:endParaRPr>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2D2FA1CA-7490-463D-B745-C9B4BA55BB2F}" type="slidenum">
              <a:rPr lang="en-US" smtClean="0">
                <a:latin typeface="Segoe UI Light" pitchFamily="34" charset="0"/>
              </a:rPr>
              <a:pPr/>
              <a:t>‹#›</a:t>
            </a:fld>
            <a:endParaRPr lang="en-US" dirty="0">
              <a:latin typeface="Segoe UI Light" pitchFamily="34" charset="0"/>
            </a:endParaRPr>
          </a:p>
        </p:txBody>
      </p:sp>
    </p:spTree>
    <p:extLst>
      <p:ext uri="{BB962C8B-B14F-4D97-AF65-F5344CB8AC3E}">
        <p14:creationId xmlns:p14="http://schemas.microsoft.com/office/powerpoint/2010/main" val="1903529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atin typeface="Segoe UI Light" pitchFamily="34" charset="0"/>
              </a:defRPr>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atin typeface="Segoe UI Light" pitchFamily="34" charset="0"/>
              </a:defRPr>
            </a:lvl1pPr>
          </a:lstStyle>
          <a:p>
            <a:fld id="{B74433D1-1BE7-47BB-9A7A-53E534EE3FD0}" type="datetimeFigureOut">
              <a:rPr lang="en-US" smtClean="0"/>
              <a:pPr/>
              <a:t>10/13/2017</a:t>
            </a:fld>
            <a:endParaRPr lang="en-US" dirty="0"/>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atin typeface="Segoe UI Light" pitchFamily="34" charset="0"/>
              </a:defRPr>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atin typeface="Segoe UI Light" pitchFamily="34" charset="0"/>
              </a:defRPr>
            </a:lvl1pPr>
          </a:lstStyle>
          <a:p>
            <a:fld id="{91900A6A-F631-4DE5-85CD-60A32C70D696}" type="slidenum">
              <a:rPr lang="en-US" smtClean="0"/>
              <a:pPr/>
              <a:t>‹#›</a:t>
            </a:fld>
            <a:endParaRPr lang="en-US" dirty="0"/>
          </a:p>
        </p:txBody>
      </p:sp>
    </p:spTree>
    <p:extLst>
      <p:ext uri="{BB962C8B-B14F-4D97-AF65-F5344CB8AC3E}">
        <p14:creationId xmlns:p14="http://schemas.microsoft.com/office/powerpoint/2010/main" val="1084631570"/>
      </p:ext>
    </p:extLst>
  </p:cSld>
  <p:clrMap bg1="lt1" tx1="dk1" bg2="lt2" tx2="dk2" accent1="accent1" accent2="accent2" accent3="accent3" accent4="accent4" accent5="accent5" accent6="accent6" hlink="hlink" folHlink="folHlink"/>
  <p:notesStyle>
    <a:lvl1pPr marL="0" algn="l" defTabSz="913031" rtl="0" eaLnBrk="1" latinLnBrk="0" hangingPunct="1">
      <a:defRPr sz="1200" kern="1200">
        <a:solidFill>
          <a:schemeClr val="tx1"/>
        </a:solidFill>
        <a:latin typeface="Segoe UI Light" pitchFamily="34" charset="0"/>
        <a:ea typeface="+mn-ea"/>
        <a:cs typeface="+mn-cs"/>
      </a:defRPr>
    </a:lvl1pPr>
    <a:lvl2pPr marL="456514" algn="l" defTabSz="913031" rtl="0" eaLnBrk="1" latinLnBrk="0" hangingPunct="1">
      <a:defRPr sz="1200" kern="1200">
        <a:solidFill>
          <a:schemeClr val="tx1"/>
        </a:solidFill>
        <a:latin typeface="Segoe UI Light" pitchFamily="34" charset="0"/>
        <a:ea typeface="+mn-ea"/>
        <a:cs typeface="+mn-cs"/>
      </a:defRPr>
    </a:lvl2pPr>
    <a:lvl3pPr marL="913031" algn="l" defTabSz="913031" rtl="0" eaLnBrk="1" latinLnBrk="0" hangingPunct="1">
      <a:defRPr sz="1200" kern="1200">
        <a:solidFill>
          <a:schemeClr val="tx1"/>
        </a:solidFill>
        <a:latin typeface="Segoe UI Light" pitchFamily="34" charset="0"/>
        <a:ea typeface="+mn-ea"/>
        <a:cs typeface="+mn-cs"/>
      </a:defRPr>
    </a:lvl3pPr>
    <a:lvl4pPr marL="1369544" algn="l" defTabSz="913031" rtl="0" eaLnBrk="1" latinLnBrk="0" hangingPunct="1">
      <a:defRPr sz="1200" kern="1200">
        <a:solidFill>
          <a:schemeClr val="tx1"/>
        </a:solidFill>
        <a:latin typeface="Segoe UI Light" pitchFamily="34" charset="0"/>
        <a:ea typeface="+mn-ea"/>
        <a:cs typeface="+mn-cs"/>
      </a:defRPr>
    </a:lvl4pPr>
    <a:lvl5pPr marL="1826060" algn="l" defTabSz="913031" rtl="0" eaLnBrk="1" latinLnBrk="0" hangingPunct="1">
      <a:defRPr sz="1200" kern="1200">
        <a:solidFill>
          <a:schemeClr val="tx1"/>
        </a:solidFill>
        <a:latin typeface="Segoe UI Light" pitchFamily="34" charset="0"/>
        <a:ea typeface="+mn-ea"/>
        <a:cs typeface="+mn-cs"/>
      </a:defRPr>
    </a:lvl5pPr>
    <a:lvl6pPr marL="2282580" algn="l" defTabSz="913031" rtl="0" eaLnBrk="1" latinLnBrk="0" hangingPunct="1">
      <a:defRPr sz="1200" kern="1200">
        <a:solidFill>
          <a:schemeClr val="tx1"/>
        </a:solidFill>
        <a:latin typeface="+mn-lt"/>
        <a:ea typeface="+mn-ea"/>
        <a:cs typeface="+mn-cs"/>
      </a:defRPr>
    </a:lvl6pPr>
    <a:lvl7pPr marL="2739088" algn="l" defTabSz="913031" rtl="0" eaLnBrk="1" latinLnBrk="0" hangingPunct="1">
      <a:defRPr sz="1200" kern="1200">
        <a:solidFill>
          <a:schemeClr val="tx1"/>
        </a:solidFill>
        <a:latin typeface="+mn-lt"/>
        <a:ea typeface="+mn-ea"/>
        <a:cs typeface="+mn-cs"/>
      </a:defRPr>
    </a:lvl7pPr>
    <a:lvl8pPr marL="3195603" algn="l" defTabSz="913031" rtl="0" eaLnBrk="1" latinLnBrk="0" hangingPunct="1">
      <a:defRPr sz="1200" kern="1200">
        <a:solidFill>
          <a:schemeClr val="tx1"/>
        </a:solidFill>
        <a:latin typeface="+mn-lt"/>
        <a:ea typeface="+mn-ea"/>
        <a:cs typeface="+mn-cs"/>
      </a:defRPr>
    </a:lvl8pPr>
    <a:lvl9pPr marL="3652119" algn="l" defTabSz="9130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nih-extramural-intranet.od.nih.gov/d/sites/default/files/RigorActivityCodes-20151006.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953" indent="-291905" eaLnBrk="0" hangingPunct="0">
              <a:defRPr>
                <a:solidFill>
                  <a:schemeClr val="tx1"/>
                </a:solidFill>
                <a:latin typeface="Arial" pitchFamily="34" charset="0"/>
              </a:defRPr>
            </a:lvl2pPr>
            <a:lvl3pPr marL="1167620" indent="-233523" eaLnBrk="0" hangingPunct="0">
              <a:defRPr>
                <a:solidFill>
                  <a:schemeClr val="tx1"/>
                </a:solidFill>
                <a:latin typeface="Arial" pitchFamily="34" charset="0"/>
              </a:defRPr>
            </a:lvl3pPr>
            <a:lvl4pPr marL="1634668" indent="-233523" eaLnBrk="0" hangingPunct="0">
              <a:defRPr>
                <a:solidFill>
                  <a:schemeClr val="tx1"/>
                </a:solidFill>
                <a:latin typeface="Arial" pitchFamily="34" charset="0"/>
              </a:defRPr>
            </a:lvl4pPr>
            <a:lvl5pPr marL="2101716" indent="-233523" eaLnBrk="0" hangingPunct="0">
              <a:defRPr>
                <a:solidFill>
                  <a:schemeClr val="tx1"/>
                </a:solidFill>
                <a:latin typeface="Arial" pitchFamily="34" charset="0"/>
              </a:defRPr>
            </a:lvl5pPr>
            <a:lvl6pPr marL="2568762" indent="-233523" eaLnBrk="0" fontAlgn="base" hangingPunct="0">
              <a:spcBef>
                <a:spcPct val="0"/>
              </a:spcBef>
              <a:spcAft>
                <a:spcPct val="0"/>
              </a:spcAft>
              <a:defRPr>
                <a:solidFill>
                  <a:schemeClr val="tx1"/>
                </a:solidFill>
                <a:latin typeface="Arial" pitchFamily="34" charset="0"/>
              </a:defRPr>
            </a:lvl6pPr>
            <a:lvl7pPr marL="3035811" indent="-233523" eaLnBrk="0" fontAlgn="base" hangingPunct="0">
              <a:spcBef>
                <a:spcPct val="0"/>
              </a:spcBef>
              <a:spcAft>
                <a:spcPct val="0"/>
              </a:spcAft>
              <a:defRPr>
                <a:solidFill>
                  <a:schemeClr val="tx1"/>
                </a:solidFill>
                <a:latin typeface="Arial" pitchFamily="34" charset="0"/>
              </a:defRPr>
            </a:lvl7pPr>
            <a:lvl8pPr marL="3502859" indent="-233523" eaLnBrk="0" fontAlgn="base" hangingPunct="0">
              <a:spcBef>
                <a:spcPct val="0"/>
              </a:spcBef>
              <a:spcAft>
                <a:spcPct val="0"/>
              </a:spcAft>
              <a:defRPr>
                <a:solidFill>
                  <a:schemeClr val="tx1"/>
                </a:solidFill>
                <a:latin typeface="Arial" pitchFamily="34" charset="0"/>
              </a:defRPr>
            </a:lvl8pPr>
            <a:lvl9pPr marL="3969907" indent="-233523" eaLnBrk="0" fontAlgn="base" hangingPunct="0">
              <a:spcBef>
                <a:spcPct val="0"/>
              </a:spcBef>
              <a:spcAft>
                <a:spcPct val="0"/>
              </a:spcAft>
              <a:defRPr>
                <a:solidFill>
                  <a:schemeClr val="tx1"/>
                </a:solidFill>
                <a:latin typeface="Arial" pitchFamily="34" charset="0"/>
              </a:defRPr>
            </a:lvl9pPr>
          </a:lstStyle>
          <a:p>
            <a:pPr eaLnBrk="1" hangingPunct="1"/>
            <a:fld id="{DC7AECA4-1BAD-4940-9429-EBE5D932B36D}" type="slidenum">
              <a:rPr lang="en-US" smtClean="0">
                <a:solidFill>
                  <a:srgbClr val="000000"/>
                </a:solidFill>
              </a:rPr>
              <a:pPr eaLnBrk="1" hangingPunct="1"/>
              <a:t>2</a:t>
            </a:fld>
            <a:endParaRPr lang="en-US">
              <a:solidFill>
                <a:srgbClr val="000000"/>
              </a:solidFill>
            </a:endParaRPr>
          </a:p>
        </p:txBody>
      </p:sp>
      <p:sp>
        <p:nvSpPr>
          <p:cNvPr id="30723" name="Rectangle 2"/>
          <p:cNvSpPr>
            <a:spLocks noGrp="1" noRot="1" noChangeAspect="1" noChangeArrowheads="1" noTextEdit="1"/>
          </p:cNvSpPr>
          <p:nvPr>
            <p:ph type="sldImg"/>
          </p:nvPr>
        </p:nvSpPr>
        <p:spPr>
          <a:xfrm>
            <a:off x="406400" y="696913"/>
            <a:ext cx="6197600" cy="3486150"/>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latin typeface="Arial" pitchFamily="34" charset="0"/>
            </a:endParaRPr>
          </a:p>
        </p:txBody>
      </p:sp>
    </p:spTree>
    <p:extLst>
      <p:ext uri="{BB962C8B-B14F-4D97-AF65-F5344CB8AC3E}">
        <p14:creationId xmlns:p14="http://schemas.microsoft.com/office/powerpoint/2010/main" val="1601899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834" eaLnBrk="0" hangingPunct="0">
              <a:defRPr sz="2000" b="1">
                <a:solidFill>
                  <a:schemeClr val="tx1"/>
                </a:solidFill>
                <a:latin typeface="Bodoni MT" pitchFamily="18" charset="0"/>
                <a:ea typeface="ＭＳ Ｐゴシック" pitchFamily="1" charset="-128"/>
              </a:defRPr>
            </a:lvl1pPr>
            <a:lvl2pPr marL="744597" indent="-286383" defTabSz="879834" eaLnBrk="0" hangingPunct="0">
              <a:defRPr sz="2000" b="1">
                <a:solidFill>
                  <a:schemeClr val="tx1"/>
                </a:solidFill>
                <a:latin typeface="Bodoni MT" pitchFamily="18" charset="0"/>
                <a:ea typeface="ＭＳ Ｐゴシック" pitchFamily="1" charset="-128"/>
              </a:defRPr>
            </a:lvl2pPr>
            <a:lvl3pPr marL="1145532" indent="-229106" defTabSz="879834" eaLnBrk="0" hangingPunct="0">
              <a:defRPr sz="2000" b="1">
                <a:solidFill>
                  <a:schemeClr val="tx1"/>
                </a:solidFill>
                <a:latin typeface="Bodoni MT" pitchFamily="18" charset="0"/>
                <a:ea typeface="ＭＳ Ｐゴシック" pitchFamily="1" charset="-128"/>
              </a:defRPr>
            </a:lvl3pPr>
            <a:lvl4pPr marL="1603748" indent="-229106" defTabSz="879834" eaLnBrk="0" hangingPunct="0">
              <a:defRPr sz="2000" b="1">
                <a:solidFill>
                  <a:schemeClr val="tx1"/>
                </a:solidFill>
                <a:latin typeface="Bodoni MT" pitchFamily="18" charset="0"/>
                <a:ea typeface="ＭＳ Ｐゴシック" pitchFamily="1" charset="-128"/>
              </a:defRPr>
            </a:lvl4pPr>
            <a:lvl5pPr marL="2061961" indent="-229106" defTabSz="879834" eaLnBrk="0" hangingPunct="0">
              <a:defRPr sz="2000" b="1">
                <a:solidFill>
                  <a:schemeClr val="tx1"/>
                </a:solidFill>
                <a:latin typeface="Bodoni MT" pitchFamily="18" charset="0"/>
                <a:ea typeface="ＭＳ Ｐゴシック" pitchFamily="1" charset="-128"/>
              </a:defRPr>
            </a:lvl5pPr>
            <a:lvl6pPr marL="2520174" indent="-229106" algn="ctr" defTabSz="879834"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8388" indent="-229106" algn="ctr" defTabSz="879834"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36600" indent="-229106" algn="ctr" defTabSz="879834"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94817" indent="-229106" algn="ctr" defTabSz="879834"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fld id="{DEDD3F88-3B0B-4243-B986-04B0B3DE6156}" type="slidenum">
              <a:rPr lang="en-US" sz="1200" b="0">
                <a:solidFill>
                  <a:prstClr val="black"/>
                </a:solidFill>
                <a:latin typeface="Times" pitchFamily="1" charset="0"/>
              </a:rPr>
              <a:pPr/>
              <a:t>11</a:t>
            </a:fld>
            <a:endParaRPr lang="en-US" sz="1200" b="0">
              <a:solidFill>
                <a:prstClr val="black"/>
              </a:solidFill>
              <a:latin typeface="Times" pitchFamily="1" charset="0"/>
            </a:endParaRPr>
          </a:p>
        </p:txBody>
      </p:sp>
      <p:sp>
        <p:nvSpPr>
          <p:cNvPr id="131075" name="Rectangle 2"/>
          <p:cNvSpPr>
            <a:spLocks noGrp="1" noRot="1" noChangeAspect="1" noChangeArrowheads="1" noTextEdit="1"/>
          </p:cNvSpPr>
          <p:nvPr>
            <p:ph type="sldImg"/>
          </p:nvPr>
        </p:nvSpPr>
        <p:spPr>
          <a:xfrm>
            <a:off x="374650" y="698500"/>
            <a:ext cx="6205538" cy="3490913"/>
          </a:xfrm>
          <a:solidFill>
            <a:srgbClr val="FFFFFF"/>
          </a:solidFill>
          <a:ln/>
        </p:spPr>
      </p:sp>
      <p:sp>
        <p:nvSpPr>
          <p:cNvPr id="131076" name="Rectangle 3"/>
          <p:cNvSpPr>
            <a:spLocks noGrp="1" noChangeArrowheads="1"/>
          </p:cNvSpPr>
          <p:nvPr>
            <p:ph type="body" idx="1"/>
          </p:nvPr>
        </p:nvSpPr>
        <p:spPr>
          <a:xfrm>
            <a:off x="927631" y="4422464"/>
            <a:ext cx="5099585" cy="4188779"/>
          </a:xfrm>
          <a:solidFill>
            <a:srgbClr val="FFFFFF"/>
          </a:solidFill>
          <a:ln>
            <a:solidFill>
              <a:srgbClr val="000000"/>
            </a:solidFill>
          </a:ln>
        </p:spPr>
        <p:txBody>
          <a:bodyPr lIns="93354" tIns="46677" rIns="93354" bIns="46677"/>
          <a:lstStyle/>
          <a:p>
            <a:pPr eaLnBrk="1" hangingPunct="1"/>
            <a:r>
              <a:rPr lang="en-US" dirty="0"/>
              <a:t>In one slide, we’re going to show</a:t>
            </a:r>
            <a:r>
              <a:rPr lang="en-US" baseline="0" dirty="0"/>
              <a:t> you </a:t>
            </a:r>
            <a:r>
              <a:rPr lang="en-US" dirty="0"/>
              <a:t>How NIH Peer Review Works</a:t>
            </a:r>
          </a:p>
          <a:p>
            <a:pPr eaLnBrk="1" hangingPunct="1"/>
            <a:endParaRPr lang="en-US" dirty="0"/>
          </a:p>
          <a:p>
            <a:pPr eaLnBrk="1" hangingPunct="1"/>
            <a:r>
              <a:rPr lang="en-US" dirty="0"/>
              <a:t>NIH has a two-stage review process powered by the input of multiple external experts and other stakeholders.</a:t>
            </a:r>
            <a:r>
              <a:rPr lang="en-US" baseline="0" dirty="0"/>
              <a:t> </a:t>
            </a:r>
            <a:r>
              <a:rPr lang="en-US" dirty="0"/>
              <a:t>Stage One: Evaluation for Scientific Merit by external scientific experts from academia and industry.  Stage Two: Evaluation for Relevance to Research Priorities by the relevant NIH Institute or Center, which consults more senior scientific experts, patients and patient advocates on its Advisory Council.</a:t>
            </a:r>
          </a:p>
          <a:p>
            <a:pPr eaLnBrk="1" hangingPunct="1"/>
            <a:endParaRPr lang="en-US" dirty="0"/>
          </a:p>
        </p:txBody>
      </p:sp>
    </p:spTree>
    <p:extLst>
      <p:ext uri="{BB962C8B-B14F-4D97-AF65-F5344CB8AC3E}">
        <p14:creationId xmlns:p14="http://schemas.microsoft.com/office/powerpoint/2010/main" val="113105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see how three reviewers (minimum) are assigned to your application and how they start the discussion of your application.</a:t>
            </a:r>
          </a:p>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12</a:t>
            </a:fld>
            <a:endParaRPr lang="en-US"/>
          </a:p>
        </p:txBody>
      </p:sp>
    </p:spTree>
    <p:extLst>
      <p:ext uri="{BB962C8B-B14F-4D97-AF65-F5344CB8AC3E}">
        <p14:creationId xmlns:p14="http://schemas.microsoft.com/office/powerpoint/2010/main" val="4041216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13</a:t>
            </a:fld>
            <a:endParaRPr lang="en-US"/>
          </a:p>
        </p:txBody>
      </p:sp>
    </p:spTree>
    <p:extLst>
      <p:ext uri="{BB962C8B-B14F-4D97-AF65-F5344CB8AC3E}">
        <p14:creationId xmlns:p14="http://schemas.microsoft.com/office/powerpoint/2010/main" val="247629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14</a:t>
            </a:fld>
            <a:endParaRPr lang="en-US"/>
          </a:p>
        </p:txBody>
      </p:sp>
    </p:spTree>
    <p:extLst>
      <p:ext uri="{BB962C8B-B14F-4D97-AF65-F5344CB8AC3E}">
        <p14:creationId xmlns:p14="http://schemas.microsoft.com/office/powerpoint/2010/main" val="2476295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15</a:t>
            </a:fld>
            <a:endParaRPr lang="en-US"/>
          </a:p>
        </p:txBody>
      </p:sp>
    </p:spTree>
    <p:extLst>
      <p:ext uri="{BB962C8B-B14F-4D97-AF65-F5344CB8AC3E}">
        <p14:creationId xmlns:p14="http://schemas.microsoft.com/office/powerpoint/2010/main" val="2476295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16</a:t>
            </a:fld>
            <a:endParaRPr lang="en-US"/>
          </a:p>
        </p:txBody>
      </p:sp>
    </p:spTree>
    <p:extLst>
      <p:ext uri="{BB962C8B-B14F-4D97-AF65-F5344CB8AC3E}">
        <p14:creationId xmlns:p14="http://schemas.microsoft.com/office/powerpoint/2010/main" val="2476295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17</a:t>
            </a:fld>
            <a:endParaRPr lang="en-US"/>
          </a:p>
        </p:txBody>
      </p:sp>
    </p:spTree>
    <p:extLst>
      <p:ext uri="{BB962C8B-B14F-4D97-AF65-F5344CB8AC3E}">
        <p14:creationId xmlns:p14="http://schemas.microsoft.com/office/powerpoint/2010/main" val="2476295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18</a:t>
            </a:fld>
            <a:endParaRPr lang="en-US"/>
          </a:p>
        </p:txBody>
      </p:sp>
    </p:spTree>
    <p:extLst>
      <p:ext uri="{BB962C8B-B14F-4D97-AF65-F5344CB8AC3E}">
        <p14:creationId xmlns:p14="http://schemas.microsoft.com/office/powerpoint/2010/main" val="247629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a:p>
            <a:r>
              <a:rPr lang="en-US" dirty="0"/>
              <a:t>2 Don’t do this! Give yourself time</a:t>
            </a:r>
            <a:r>
              <a:rPr lang="en-US" baseline="0" dirty="0"/>
              <a:t> to submit and re upload if you have errors. All errors must be addressed prior to final submission deadline</a:t>
            </a:r>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19</a:t>
            </a:fld>
            <a:endParaRPr lang="en-US"/>
          </a:p>
        </p:txBody>
      </p:sp>
    </p:spTree>
    <p:extLst>
      <p:ext uri="{BB962C8B-B14F-4D97-AF65-F5344CB8AC3E}">
        <p14:creationId xmlns:p14="http://schemas.microsoft.com/office/powerpoint/2010/main" val="2476295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to Appreciate Submission Is a Multi-Step Process: your and your institution must have all the required registrations completed and in place at the time of application submission.  All applications must be submitted to a Funding Opportunity Announcement (FOA), so you will need to find one of those that fits your application (more on that later). Then you need to download the application package from that FOA, and follow all the instructions in the FOA and the application guide when you are preparing your application. Your responsibility to view your application and track its progress through the system.  NIH and CSR first see your application after it clears Grants.gov.</a:t>
            </a:r>
          </a:p>
        </p:txBody>
      </p:sp>
      <p:sp>
        <p:nvSpPr>
          <p:cNvPr id="4" name="Slide Number Placeholder 3"/>
          <p:cNvSpPr>
            <a:spLocks noGrp="1"/>
          </p:cNvSpPr>
          <p:nvPr>
            <p:ph type="sldNum" sz="quarter" idx="10"/>
          </p:nvPr>
        </p:nvSpPr>
        <p:spPr/>
        <p:txBody>
          <a:bodyPr/>
          <a:lstStyle/>
          <a:p>
            <a:fld id="{BD1BF5B0-23E9-47E8-8B3C-BB8264797E0A}" type="slidenum">
              <a:rPr lang="en-US" smtClean="0"/>
              <a:t>20</a:t>
            </a:fld>
            <a:endParaRPr lang="en-US"/>
          </a:p>
        </p:txBody>
      </p:sp>
    </p:spTree>
    <p:extLst>
      <p:ext uri="{BB962C8B-B14F-4D97-AF65-F5344CB8AC3E}">
        <p14:creationId xmlns:p14="http://schemas.microsoft.com/office/powerpoint/2010/main" val="247629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3</a:t>
            </a:fld>
            <a:endParaRPr lang="en-US"/>
          </a:p>
        </p:txBody>
      </p:sp>
    </p:spTree>
    <p:extLst>
      <p:ext uri="{BB962C8B-B14F-4D97-AF65-F5344CB8AC3E}">
        <p14:creationId xmlns:p14="http://schemas.microsoft.com/office/powerpoint/2010/main" val="3477185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a:t>
            </a:r>
            <a:r>
              <a:rPr lang="en-US" baseline="0" dirty="0"/>
              <a:t> place: Don’t panic if you select the wrong place or someone in the office of sponsored research if you have one was eating a milky way and input the incorrect one. </a:t>
            </a:r>
          </a:p>
          <a:p>
            <a:r>
              <a:rPr lang="en-US" baseline="0" dirty="0"/>
              <a:t>-Funding agency: If it does not have interest in the area of your application, they will not accept it so please check the announcements carefully to see which ICs are participating</a:t>
            </a:r>
          </a:p>
          <a:p>
            <a:r>
              <a:rPr lang="en-US" baseline="0" dirty="0"/>
              <a:t>-Best matched study section: If you select a study section that is completely inappropriate, your application is not forced to be reviewed there. We move it and let you know why.  Keep in mind fair and accurate review is our mantra1</a:t>
            </a:r>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22</a:t>
            </a:fld>
            <a:endParaRPr lang="en-US" dirty="0"/>
          </a:p>
        </p:txBody>
      </p:sp>
    </p:spTree>
    <p:extLst>
      <p:ext uri="{BB962C8B-B14F-4D97-AF65-F5344CB8AC3E}">
        <p14:creationId xmlns:p14="http://schemas.microsoft.com/office/powerpoint/2010/main" val="4132685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one or multiple slides…..</a:t>
            </a:r>
          </a:p>
        </p:txBody>
      </p:sp>
      <p:sp>
        <p:nvSpPr>
          <p:cNvPr id="4" name="Slide Number Placeholder 3"/>
          <p:cNvSpPr>
            <a:spLocks noGrp="1"/>
          </p:cNvSpPr>
          <p:nvPr>
            <p:ph type="sldNum" sz="quarter" idx="10"/>
          </p:nvPr>
        </p:nvSpPr>
        <p:spPr/>
        <p:txBody>
          <a:bodyPr/>
          <a:lstStyle/>
          <a:p>
            <a:fld id="{A5B0BE3E-9718-4DCB-9D4B-DD3E51758C6C}" type="slidenum">
              <a:rPr lang="en-US" smtClean="0"/>
              <a:t>24</a:t>
            </a:fld>
            <a:endParaRPr lang="en-US"/>
          </a:p>
        </p:txBody>
      </p:sp>
    </p:spTree>
    <p:extLst>
      <p:ext uri="{BB962C8B-B14F-4D97-AF65-F5344CB8AC3E}">
        <p14:creationId xmlns:p14="http://schemas.microsoft.com/office/powerpoint/2010/main" val="2020374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it never</a:t>
            </a:r>
            <a:r>
              <a:rPr lang="en-US" baseline="0" dirty="0"/>
              <a:t> hurts to cite the research of a reviewer on your panel if it is very germane to your proposed research.</a:t>
            </a:r>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25</a:t>
            </a:fld>
            <a:endParaRPr lang="en-US"/>
          </a:p>
        </p:txBody>
      </p:sp>
    </p:spTree>
    <p:extLst>
      <p:ext uri="{BB962C8B-B14F-4D97-AF65-F5344CB8AC3E}">
        <p14:creationId xmlns:p14="http://schemas.microsoft.com/office/powerpoint/2010/main" val="150760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26</a:t>
            </a:fld>
            <a:endParaRPr lang="en-US"/>
          </a:p>
        </p:txBody>
      </p:sp>
    </p:spTree>
    <p:extLst>
      <p:ext uri="{BB962C8B-B14F-4D97-AF65-F5344CB8AC3E}">
        <p14:creationId xmlns:p14="http://schemas.microsoft.com/office/powerpoint/2010/main" val="2251922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39" eaLnBrk="0" hangingPunct="0">
              <a:defRPr sz="2000" b="1">
                <a:solidFill>
                  <a:schemeClr val="tx1"/>
                </a:solidFill>
                <a:latin typeface="Bodoni MT" pitchFamily="18" charset="0"/>
                <a:ea typeface="ＭＳ Ｐゴシック" pitchFamily="1" charset="-128"/>
              </a:defRPr>
            </a:lvl1pPr>
            <a:lvl2pPr marL="742909" indent="-285734" defTabSz="877839" eaLnBrk="0" hangingPunct="0">
              <a:defRPr sz="2000" b="1">
                <a:solidFill>
                  <a:schemeClr val="tx1"/>
                </a:solidFill>
                <a:latin typeface="Bodoni MT" pitchFamily="18" charset="0"/>
                <a:ea typeface="ＭＳ Ｐゴシック" pitchFamily="1" charset="-128"/>
              </a:defRPr>
            </a:lvl2pPr>
            <a:lvl3pPr marL="1142937" indent="-228587" defTabSz="877839" eaLnBrk="0" hangingPunct="0">
              <a:defRPr sz="2000" b="1">
                <a:solidFill>
                  <a:schemeClr val="tx1"/>
                </a:solidFill>
                <a:latin typeface="Bodoni MT" pitchFamily="18" charset="0"/>
                <a:ea typeface="ＭＳ Ｐゴシック" pitchFamily="1" charset="-128"/>
              </a:defRPr>
            </a:lvl3pPr>
            <a:lvl4pPr marL="1600111" indent="-228587" defTabSz="877839" eaLnBrk="0" hangingPunct="0">
              <a:defRPr sz="2000" b="1">
                <a:solidFill>
                  <a:schemeClr val="tx1"/>
                </a:solidFill>
                <a:latin typeface="Bodoni MT" pitchFamily="18" charset="0"/>
                <a:ea typeface="ＭＳ Ｐゴシック" pitchFamily="1" charset="-128"/>
              </a:defRPr>
            </a:lvl4pPr>
            <a:lvl5pPr marL="2057287" indent="-228587" defTabSz="877839" eaLnBrk="0" hangingPunct="0">
              <a:defRPr sz="2000" b="1">
                <a:solidFill>
                  <a:schemeClr val="tx1"/>
                </a:solidFill>
                <a:latin typeface="Bodoni MT" pitchFamily="18" charset="0"/>
                <a:ea typeface="ＭＳ Ｐゴシック" pitchFamily="1" charset="-128"/>
              </a:defRPr>
            </a:lvl5pPr>
            <a:lvl6pPr marL="2514461" indent="-228587" algn="ctr" defTabSz="877839"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635" indent="-228587" algn="ctr" defTabSz="877839"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8811" indent="-228587" algn="ctr" defTabSz="877839"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5985" indent="-228587" algn="ctr" defTabSz="877839"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spcBef>
                <a:spcPct val="20000"/>
              </a:spcBef>
            </a:pPr>
            <a:fld id="{22E899B3-5AC0-4CE5-AF66-170B7AB000A3}" type="slidenum">
              <a:rPr lang="en-US" sz="1200">
                <a:solidFill>
                  <a:srgbClr val="000000"/>
                </a:solidFill>
              </a:rPr>
              <a:pPr>
                <a:spcBef>
                  <a:spcPct val="20000"/>
                </a:spcBef>
              </a:pPr>
              <a:t>27</a:t>
            </a:fld>
            <a:endParaRPr lang="en-US" sz="1200">
              <a:solidFill>
                <a:srgbClr val="000000"/>
              </a:solidFill>
            </a:endParaRPr>
          </a:p>
        </p:txBody>
      </p:sp>
    </p:spTree>
    <p:extLst>
      <p:ext uri="{BB962C8B-B14F-4D97-AF65-F5344CB8AC3E}">
        <p14:creationId xmlns:p14="http://schemas.microsoft.com/office/powerpoint/2010/main" val="491429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Weighting: If an applicant fails</a:t>
            </a:r>
            <a:r>
              <a:rPr lang="en-US" baseline="0" dirty="0"/>
              <a:t> to include students, for </a:t>
            </a:r>
            <a:r>
              <a:rPr lang="en-US" baseline="0" dirty="0" err="1"/>
              <a:t>example,e</a:t>
            </a:r>
            <a:r>
              <a:rPr lang="en-US" baseline="0" dirty="0"/>
              <a:t> but has strong/meritorious research and or good plans to </a:t>
            </a:r>
            <a:r>
              <a:rPr lang="en-US" baseline="0" dirty="0" err="1"/>
              <a:t>strengthn</a:t>
            </a:r>
            <a:r>
              <a:rPr lang="en-US" baseline="0" dirty="0"/>
              <a:t> the environment, this does not offset the lack of students or poor plans to expose the students to  hands-on research. </a:t>
            </a:r>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28</a:t>
            </a:fld>
            <a:endParaRPr lang="en-US" dirty="0"/>
          </a:p>
        </p:txBody>
      </p:sp>
    </p:spTree>
    <p:extLst>
      <p:ext uri="{BB962C8B-B14F-4D97-AF65-F5344CB8AC3E}">
        <p14:creationId xmlns:p14="http://schemas.microsoft.com/office/powerpoint/2010/main" val="1620823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-Reviewed together</a:t>
            </a:r>
            <a:r>
              <a:rPr lang="en-US" baseline="0" dirty="0"/>
              <a:t> to r</a:t>
            </a:r>
            <a:r>
              <a:rPr lang="en-US" sz="1200" dirty="0"/>
              <a:t>educe c</a:t>
            </a:r>
            <a:r>
              <a:rPr lang="en-US" sz="1200" b="0" dirty="0"/>
              <a:t>omparison to R01s, promote consistent and focused evaluation</a:t>
            </a:r>
          </a:p>
          <a:p>
            <a:r>
              <a:rPr lang="en-US" sz="1200" b="0" dirty="0"/>
              <a:t> -SEP is a separate</a:t>
            </a:r>
            <a:r>
              <a:rPr lang="en-US" sz="1200" b="0" baseline="0" dirty="0"/>
              <a:t> review meeting</a:t>
            </a:r>
          </a:p>
          <a:p>
            <a:r>
              <a:rPr lang="en-US" sz="1200" b="0" baseline="0" dirty="0"/>
              <a:t> -Clustering a standing/regular study section is self explanatory </a:t>
            </a:r>
          </a:p>
          <a:p>
            <a:r>
              <a:rPr lang="en-US" sz="1200" b="0" baseline="0" dirty="0"/>
              <a:t> -You cannot request a SEP. Review staff decides which option is best for the review</a:t>
            </a:r>
            <a:endParaRPr lang="en-US" sz="1200" b="0" dirty="0"/>
          </a:p>
          <a:p>
            <a:r>
              <a:rPr lang="en-US" sz="1200" b="0" dirty="0">
                <a:solidFill>
                  <a:srgbClr val="FF0000"/>
                </a:solidFill>
              </a:rPr>
              <a:t>-We also </a:t>
            </a:r>
            <a:r>
              <a:rPr lang="en-US" sz="1200" dirty="0">
                <a:solidFill>
                  <a:srgbClr val="FF0000"/>
                </a:solidFill>
              </a:rPr>
              <a:t>recruit reviewers with a strong appreciation of the R15/AREA program to aid in the review of </a:t>
            </a:r>
            <a:r>
              <a:rPr lang="en-US" sz="1200">
                <a:solidFill>
                  <a:srgbClr val="FF0000"/>
                </a:solidFill>
              </a:rPr>
              <a:t>these applications</a:t>
            </a:r>
            <a:endParaRPr lang="en-US" dirty="0"/>
          </a:p>
        </p:txBody>
      </p:sp>
      <p:sp>
        <p:nvSpPr>
          <p:cNvPr id="4" name="Slide Number Placeholder 3"/>
          <p:cNvSpPr>
            <a:spLocks noGrp="1"/>
          </p:cNvSpPr>
          <p:nvPr>
            <p:ph type="sldNum" sz="quarter" idx="10"/>
          </p:nvPr>
        </p:nvSpPr>
        <p:spPr/>
        <p:txBody>
          <a:bodyPr/>
          <a:lstStyle/>
          <a:p>
            <a:fld id="{DCD23C01-9101-4BEB-8C45-BAA466A9D516}" type="slidenum">
              <a:rPr lang="en-US" smtClean="0"/>
              <a:t>29</a:t>
            </a:fld>
            <a:endParaRPr lang="en-US"/>
          </a:p>
        </p:txBody>
      </p:sp>
    </p:spTree>
    <p:extLst>
      <p:ext uri="{BB962C8B-B14F-4D97-AF65-F5344CB8AC3E}">
        <p14:creationId xmlns:p14="http://schemas.microsoft.com/office/powerpoint/2010/main" val="1704011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031" rtl="0" eaLnBrk="1" fontAlgn="auto" latinLnBrk="0" hangingPunct="1">
              <a:lnSpc>
                <a:spcPct val="100000"/>
              </a:lnSpc>
              <a:spcBef>
                <a:spcPts val="0"/>
              </a:spcBef>
              <a:spcAft>
                <a:spcPts val="0"/>
              </a:spcAft>
              <a:buClrTx/>
              <a:buSzTx/>
              <a:buFontTx/>
              <a:buNone/>
              <a:tabLst/>
              <a:defRPr/>
            </a:pPr>
            <a:r>
              <a:rPr lang="en-US" dirty="0"/>
              <a:t>Michelle Timmerman coordinator:</a:t>
            </a:r>
            <a:r>
              <a:rPr lang="en-US" baseline="0" dirty="0"/>
              <a:t> Quick responses</a:t>
            </a:r>
          </a:p>
          <a:p>
            <a:pPr marL="0" marR="0" indent="0" algn="l" defTabSz="913031"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30</a:t>
            </a:fld>
            <a:endParaRPr lang="en-US" dirty="0"/>
          </a:p>
        </p:txBody>
      </p:sp>
    </p:spTree>
    <p:extLst>
      <p:ext uri="{BB962C8B-B14F-4D97-AF65-F5344CB8AC3E}">
        <p14:creationId xmlns:p14="http://schemas.microsoft.com/office/powerpoint/2010/main" val="285509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Rigor and transparency do not apply to all applications.  See List of Eligible Activity Codes: </a:t>
            </a:r>
            <a:r>
              <a:rPr lang="en-US" u="sng" dirty="0">
                <a:hlinkClick r:id="rId3"/>
              </a:rPr>
              <a:t>https://nih-extramural-intranet.od.nih.gov/d/sites/default/files/RigorActivityCodes-20151006.pdf</a:t>
            </a:r>
            <a:r>
              <a:rPr lang="en-US" dirty="0"/>
              <a:t>.  Also, certain Funding Opportunity Announcements are exempt from rigor, by request from the ICs.</a:t>
            </a:r>
          </a:p>
        </p:txBody>
      </p:sp>
      <p:sp>
        <p:nvSpPr>
          <p:cNvPr id="4" name="Slide Number Placeholder 3"/>
          <p:cNvSpPr>
            <a:spLocks noGrp="1"/>
          </p:cNvSpPr>
          <p:nvPr>
            <p:ph type="sldNum" sz="quarter" idx="10"/>
          </p:nvPr>
        </p:nvSpPr>
        <p:spPr/>
        <p:txBody>
          <a:bodyPr/>
          <a:lstStyle/>
          <a:p>
            <a:fld id="{3D2855AA-DC8B-4D62-AB3B-EE394D90694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445194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factored into the Overall impact</a:t>
            </a:r>
            <a:r>
              <a:rPr lang="en-US" baseline="0" dirty="0"/>
              <a:t> as appropriate.</a:t>
            </a:r>
            <a:endParaRPr lang="en-US" dirty="0"/>
          </a:p>
        </p:txBody>
      </p:sp>
      <p:sp>
        <p:nvSpPr>
          <p:cNvPr id="4" name="Slide Number Placeholder 3"/>
          <p:cNvSpPr>
            <a:spLocks noGrp="1"/>
          </p:cNvSpPr>
          <p:nvPr>
            <p:ph type="sldNum" sz="quarter" idx="10"/>
          </p:nvPr>
        </p:nvSpPr>
        <p:spPr/>
        <p:txBody>
          <a:bodyPr/>
          <a:lstStyle/>
          <a:p>
            <a:fld id="{DCD23C01-9101-4BEB-8C45-BAA466A9D51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17626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4</a:t>
            </a:fld>
            <a:endParaRPr lang="en-US"/>
          </a:p>
        </p:txBody>
      </p:sp>
    </p:spTree>
    <p:extLst>
      <p:ext uri="{BB962C8B-B14F-4D97-AF65-F5344CB8AC3E}">
        <p14:creationId xmlns:p14="http://schemas.microsoft.com/office/powerpoint/2010/main" val="3477185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t>36</a:t>
            </a:fld>
            <a:endParaRPr lang="en-US"/>
          </a:p>
        </p:txBody>
      </p:sp>
    </p:spTree>
    <p:extLst>
      <p:ext uri="{BB962C8B-B14F-4D97-AF65-F5344CB8AC3E}">
        <p14:creationId xmlns:p14="http://schemas.microsoft.com/office/powerpoint/2010/main" val="2020374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t>37</a:t>
            </a:fld>
            <a:endParaRPr lang="en-US"/>
          </a:p>
        </p:txBody>
      </p:sp>
    </p:spTree>
    <p:extLst>
      <p:ext uri="{BB962C8B-B14F-4D97-AF65-F5344CB8AC3E}">
        <p14:creationId xmlns:p14="http://schemas.microsoft.com/office/powerpoint/2010/main" val="2020374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t>38</a:t>
            </a:fld>
            <a:endParaRPr lang="en-US"/>
          </a:p>
        </p:txBody>
      </p:sp>
    </p:spTree>
    <p:extLst>
      <p:ext uri="{BB962C8B-B14F-4D97-AF65-F5344CB8AC3E}">
        <p14:creationId xmlns:p14="http://schemas.microsoft.com/office/powerpoint/2010/main" val="2020374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t>39</a:t>
            </a:fld>
            <a:endParaRPr lang="en-US"/>
          </a:p>
        </p:txBody>
      </p:sp>
    </p:spTree>
    <p:extLst>
      <p:ext uri="{BB962C8B-B14F-4D97-AF65-F5344CB8AC3E}">
        <p14:creationId xmlns:p14="http://schemas.microsoft.com/office/powerpoint/2010/main" val="2020374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t>40</a:t>
            </a:fld>
            <a:endParaRPr lang="en-US"/>
          </a:p>
        </p:txBody>
      </p:sp>
    </p:spTree>
    <p:extLst>
      <p:ext uri="{BB962C8B-B14F-4D97-AF65-F5344CB8AC3E}">
        <p14:creationId xmlns:p14="http://schemas.microsoft.com/office/powerpoint/2010/main" val="2020374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0BE3E-9718-4DCB-9D4B-DD3E51758C6C}" type="slidenum">
              <a:rPr lang="en-US" smtClean="0"/>
              <a:t>41</a:t>
            </a:fld>
            <a:endParaRPr lang="en-US"/>
          </a:p>
        </p:txBody>
      </p:sp>
    </p:spTree>
    <p:extLst>
      <p:ext uri="{BB962C8B-B14F-4D97-AF65-F5344CB8AC3E}">
        <p14:creationId xmlns:p14="http://schemas.microsoft.com/office/powerpoint/2010/main" val="2020374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rgbClr val="719500"/>
                </a:solidFill>
              </a:rPr>
              <a:t>Make sure NIH has correct info on your career stage!</a:t>
            </a:r>
          </a:p>
          <a:p>
            <a:pPr defTabSz="931774">
              <a:defRPr/>
            </a:pPr>
            <a:endParaRPr lang="en-US" b="1" dirty="0">
              <a:solidFill>
                <a:srgbClr val="719500"/>
              </a:solidFill>
            </a:endParaRPr>
          </a:p>
          <a:p>
            <a:r>
              <a:rPr lang="en-US" dirty="0"/>
              <a:t>New Investigator (NI) is someone who has not yet competed successfully for a substantial NIH independent research award</a:t>
            </a:r>
          </a:p>
          <a:p>
            <a:endParaRPr lang="en-US" dirty="0"/>
          </a:p>
          <a:p>
            <a:r>
              <a:rPr lang="en-US" dirty="0"/>
              <a:t>Early Stage Investigator (ESI)  is a New Investigator who</a:t>
            </a:r>
            <a:r>
              <a:rPr lang="en-US" baseline="0" dirty="0"/>
              <a:t> </a:t>
            </a:r>
            <a:r>
              <a:rPr lang="en-US" dirty="0"/>
              <a:t>is within 10 years of completing the terminal research degree or is within 10 years of completing medical residency (or equivalent).  It is possible to get</a:t>
            </a:r>
            <a:r>
              <a:rPr lang="en-US" baseline="0" dirty="0"/>
              <a:t> exceptions for interruptions in your career do to the birth of a child and other situations.</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50</a:t>
            </a:fld>
            <a:endParaRPr lang="en-US"/>
          </a:p>
        </p:txBody>
      </p:sp>
    </p:spTree>
    <p:extLst>
      <p:ext uri="{BB962C8B-B14F-4D97-AF65-F5344CB8AC3E}">
        <p14:creationId xmlns:p14="http://schemas.microsoft.com/office/powerpoint/2010/main" val="1456862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Early Career Reviewer Program can give you insights that have been shown to increase a new applicant’s grant success rate.</a:t>
            </a:r>
          </a:p>
          <a:p>
            <a:endParaRPr lang="en-US" dirty="0"/>
          </a:p>
          <a:p>
            <a:r>
              <a:rPr lang="en-US" dirty="0"/>
              <a:t>ECR reviewers -- attend a study section meeting </a:t>
            </a:r>
          </a:p>
          <a:p>
            <a:r>
              <a:rPr lang="en-US" dirty="0"/>
              <a:t>Serve</a:t>
            </a:r>
            <a:r>
              <a:rPr lang="en-US" baseline="0" dirty="0"/>
              <a:t> as the 3</a:t>
            </a:r>
            <a:r>
              <a:rPr lang="en-US" baseline="30000" dirty="0"/>
              <a:t>rd</a:t>
            </a:r>
            <a:r>
              <a:rPr lang="en-US" baseline="0" dirty="0"/>
              <a:t> assigned reviewer for </a:t>
            </a:r>
            <a:r>
              <a:rPr lang="en-US" dirty="0"/>
              <a:t>2-4 applications (Didn’t explain 1-2-3- reviewer roles in Webinar)</a:t>
            </a:r>
          </a:p>
          <a:p>
            <a:r>
              <a:rPr lang="en-US" dirty="0"/>
              <a:t>Write full critiques for these applications</a:t>
            </a:r>
          </a:p>
          <a:p>
            <a:r>
              <a:rPr lang="en-US" dirty="0"/>
              <a:t>Participate in the full review meeting</a:t>
            </a:r>
          </a:p>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51</a:t>
            </a:fld>
            <a:endParaRPr lang="en-US"/>
          </a:p>
        </p:txBody>
      </p:sp>
    </p:spTree>
    <p:extLst>
      <p:ext uri="{BB962C8B-B14F-4D97-AF65-F5344CB8AC3E}">
        <p14:creationId xmlns:p14="http://schemas.microsoft.com/office/powerpoint/2010/main" val="2097927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Note program officers can give</a:t>
            </a:r>
            <a:r>
              <a:rPr lang="en-US" baseline="0" dirty="0"/>
              <a:t> applicants insight into the relevance of an application to their IC’s goals and their possible level of interest in it.</a:t>
            </a:r>
          </a:p>
          <a:p>
            <a:pPr eaLnBrk="1" hangingPunct="1"/>
            <a:endParaRPr lang="en-US" baseline="0" dirty="0"/>
          </a:p>
          <a:p>
            <a:pPr eaLnBrk="1" hangingPunct="1"/>
            <a:r>
              <a:rPr lang="en-US" baseline="0" dirty="0" err="1"/>
              <a:t>GrantsInfo</a:t>
            </a:r>
            <a:r>
              <a:rPr lang="en-US" baseline="0" dirty="0"/>
              <a:t> staff can answer basic questions about the NIH grants and peer review system.</a:t>
            </a:r>
            <a:endParaRPr lang="en-US" dirty="0"/>
          </a:p>
        </p:txBody>
      </p:sp>
      <p:sp>
        <p:nvSpPr>
          <p:cNvPr id="171012" name="Slide Number Placeholder 3"/>
          <p:cNvSpPr>
            <a:spLocks noGrp="1"/>
          </p:cNvSpPr>
          <p:nvPr>
            <p:ph type="sldNum" sz="quarter" idx="5"/>
          </p:nvPr>
        </p:nvSpPr>
        <p:spPr/>
        <p:txBody>
          <a:bodyPr/>
          <a:lstStyle/>
          <a:p>
            <a:pPr>
              <a:defRPr/>
            </a:pPr>
            <a:fld id="{B58858D0-047E-4AB9-82E3-325F22F401AF}"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44555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40" eaLnBrk="0" hangingPunct="0">
              <a:defRPr sz="2000" b="1">
                <a:solidFill>
                  <a:schemeClr val="tx1"/>
                </a:solidFill>
                <a:latin typeface="Bodoni MT" pitchFamily="18" charset="0"/>
                <a:ea typeface="ＭＳ Ｐゴシック" pitchFamily="1" charset="-128"/>
              </a:defRPr>
            </a:lvl1pPr>
            <a:lvl2pPr marL="742909" indent="-285734" defTabSz="865140" eaLnBrk="0" hangingPunct="0">
              <a:defRPr sz="2000" b="1">
                <a:solidFill>
                  <a:schemeClr val="tx1"/>
                </a:solidFill>
                <a:latin typeface="Bodoni MT" pitchFamily="18" charset="0"/>
                <a:ea typeface="ＭＳ Ｐゴシック" pitchFamily="1" charset="-128"/>
              </a:defRPr>
            </a:lvl2pPr>
            <a:lvl3pPr marL="1142937" indent="-228587" defTabSz="865140" eaLnBrk="0" hangingPunct="0">
              <a:defRPr sz="2000" b="1">
                <a:solidFill>
                  <a:schemeClr val="tx1"/>
                </a:solidFill>
                <a:latin typeface="Bodoni MT" pitchFamily="18" charset="0"/>
                <a:ea typeface="ＭＳ Ｐゴシック" pitchFamily="1" charset="-128"/>
              </a:defRPr>
            </a:lvl3pPr>
            <a:lvl4pPr marL="1600111" indent="-228587" defTabSz="865140" eaLnBrk="0" hangingPunct="0">
              <a:defRPr sz="2000" b="1">
                <a:solidFill>
                  <a:schemeClr val="tx1"/>
                </a:solidFill>
                <a:latin typeface="Bodoni MT" pitchFamily="18" charset="0"/>
                <a:ea typeface="ＭＳ Ｐゴシック" pitchFamily="1" charset="-128"/>
              </a:defRPr>
            </a:lvl4pPr>
            <a:lvl5pPr marL="2057287" indent="-228587" defTabSz="865140" eaLnBrk="0" hangingPunct="0">
              <a:defRPr sz="2000" b="1">
                <a:solidFill>
                  <a:schemeClr val="tx1"/>
                </a:solidFill>
                <a:latin typeface="Bodoni MT" pitchFamily="18" charset="0"/>
                <a:ea typeface="ＭＳ Ｐゴシック" pitchFamily="1" charset="-128"/>
              </a:defRPr>
            </a:lvl5pPr>
            <a:lvl6pPr marL="2514461" indent="-228587" algn="ctr" defTabSz="865140"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635" indent="-228587" algn="ctr" defTabSz="865140"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8811" indent="-228587" algn="ctr" defTabSz="865140"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5985" indent="-228587" algn="ctr" defTabSz="865140"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fld id="{28F3B4C0-FAF2-40D1-9993-1A4B7D7DD929}" type="slidenum">
              <a:rPr lang="en-US" sz="1200" b="0">
                <a:solidFill>
                  <a:srgbClr val="000000"/>
                </a:solidFill>
                <a:latin typeface="Arial" charset="0"/>
              </a:rPr>
              <a:pPr/>
              <a:t>55</a:t>
            </a:fld>
            <a:endParaRPr lang="en-US" sz="1200" b="0">
              <a:solidFill>
                <a:srgbClr val="000000"/>
              </a:solidFill>
              <a:latin typeface="Arial"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 lot of critical information and answers to your questions can be found online . . . . </a:t>
            </a:r>
          </a:p>
        </p:txBody>
      </p:sp>
    </p:spTree>
    <p:extLst>
      <p:ext uri="{BB962C8B-B14F-4D97-AF65-F5344CB8AC3E}">
        <p14:creationId xmlns:p14="http://schemas.microsoft.com/office/powerpoint/2010/main" val="290167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5</a:t>
            </a:fld>
            <a:endParaRPr lang="en-US"/>
          </a:p>
        </p:txBody>
      </p:sp>
    </p:spTree>
    <p:extLst>
      <p:ext uri="{BB962C8B-B14F-4D97-AF65-F5344CB8AC3E}">
        <p14:creationId xmlns:p14="http://schemas.microsoft.com/office/powerpoint/2010/main" val="3477185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0FDA1-B426-4A43-A2E0-7AFA9997F3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11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Eligibility</a:t>
            </a:r>
            <a:r>
              <a:rPr lang="en-US" baseline="0" dirty="0"/>
              <a:t> does not ensure the R15 is a good fit for a PI’s specific needs. </a:t>
            </a:r>
          </a:p>
          <a:p>
            <a:r>
              <a:rPr lang="en-US" b="1" dirty="0"/>
              <a:t>Does lab require &gt;$100K/year?</a:t>
            </a:r>
          </a:p>
          <a:p>
            <a:pPr lvl="1"/>
            <a:r>
              <a:rPr lang="en-US" sz="2800" b="1" dirty="0"/>
              <a:t>Intended to be only NIH research grant</a:t>
            </a:r>
          </a:p>
          <a:p>
            <a:r>
              <a:rPr lang="en-US" dirty="0"/>
              <a:t>Will project improve eligible environment?	</a:t>
            </a:r>
          </a:p>
          <a:p>
            <a:pPr lvl="1"/>
            <a:r>
              <a:rPr lang="en-US" dirty="0"/>
              <a:t>e.g., Are critical parts done elsewhere?</a:t>
            </a:r>
          </a:p>
          <a:p>
            <a:r>
              <a:rPr lang="en-US" dirty="0"/>
              <a:t>Will project stimulate students’ interests? (Will they consider a research career?)</a:t>
            </a:r>
          </a:p>
          <a:p>
            <a:pPr lvl="1"/>
            <a:r>
              <a:rPr lang="en-US" dirty="0"/>
              <a:t>Will students’ roles in project simulate interest?</a:t>
            </a:r>
          </a:p>
          <a:p>
            <a:r>
              <a:rPr lang="en-US" dirty="0"/>
              <a:t>Can project pragmatically be performed by undergrad/graduate students at the eligible institution?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84531-532E-4955-9D8E-510EA9476B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62635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456BDA-8E23-4A27-A373-8E5F3F6057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083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6</a:t>
            </a:fld>
            <a:endParaRPr lang="en-US"/>
          </a:p>
        </p:txBody>
      </p:sp>
    </p:spTree>
    <p:extLst>
      <p:ext uri="{BB962C8B-B14F-4D97-AF65-F5344CB8AC3E}">
        <p14:creationId xmlns:p14="http://schemas.microsoft.com/office/powerpoint/2010/main" val="347718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7</a:t>
            </a:fld>
            <a:endParaRPr lang="en-US"/>
          </a:p>
        </p:txBody>
      </p:sp>
    </p:spTree>
    <p:extLst>
      <p:ext uri="{BB962C8B-B14F-4D97-AF65-F5344CB8AC3E}">
        <p14:creationId xmlns:p14="http://schemas.microsoft.com/office/powerpoint/2010/main" val="347718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8</a:t>
            </a:fld>
            <a:endParaRPr lang="en-US"/>
          </a:p>
        </p:txBody>
      </p:sp>
    </p:spTree>
    <p:extLst>
      <p:ext uri="{BB962C8B-B14F-4D97-AF65-F5344CB8AC3E}">
        <p14:creationId xmlns:p14="http://schemas.microsoft.com/office/powerpoint/2010/main" val="347718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9</a:t>
            </a:fld>
            <a:endParaRPr lang="en-US"/>
          </a:p>
        </p:txBody>
      </p:sp>
    </p:spTree>
    <p:extLst>
      <p:ext uri="{BB962C8B-B14F-4D97-AF65-F5344CB8AC3E}">
        <p14:creationId xmlns:p14="http://schemas.microsoft.com/office/powerpoint/2010/main" val="347718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F5B0-23E9-47E8-8B3C-BB8264797E0A}" type="slidenum">
              <a:rPr lang="en-US" smtClean="0"/>
              <a:t>10</a:t>
            </a:fld>
            <a:endParaRPr lang="en-US"/>
          </a:p>
        </p:txBody>
      </p:sp>
    </p:spTree>
    <p:extLst>
      <p:ext uri="{BB962C8B-B14F-4D97-AF65-F5344CB8AC3E}">
        <p14:creationId xmlns:p14="http://schemas.microsoft.com/office/powerpoint/2010/main" val="3477185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14519"/>
            <a:ext cx="7772400" cy="1102519"/>
          </a:xfrm>
        </p:spPr>
        <p:txBody>
          <a:bodyPr>
            <a:normAutofit/>
          </a:bodyPr>
          <a:lstStyle>
            <a:lvl1pPr>
              <a:defRPr sz="2800" b="1">
                <a:solidFill>
                  <a:schemeClr val="bg1"/>
                </a:solidFill>
                <a:latin typeface="+mj-lt"/>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066800" y="2686050"/>
            <a:ext cx="6400800" cy="1200150"/>
          </a:xfrm>
        </p:spPr>
        <p:txBody>
          <a:bodyPr/>
          <a:lstStyle>
            <a:lvl1pPr marL="0" indent="0" algn="l">
              <a:buNone/>
              <a:defRPr>
                <a:solidFill>
                  <a:schemeClr val="bg1">
                    <a:lumMod val="95000"/>
                  </a:schemeClr>
                </a:solidFill>
                <a:latin typeface="Arial" pitchFamily="34" charset="0"/>
                <a:cs typeface="Arial" pitchFamily="34" charset="0"/>
              </a:defRPr>
            </a:lvl1pPr>
            <a:lvl2pPr marL="456514" indent="0" algn="ctr">
              <a:buNone/>
              <a:defRPr>
                <a:solidFill>
                  <a:schemeClr val="tx1">
                    <a:tint val="75000"/>
                  </a:schemeClr>
                </a:solidFill>
              </a:defRPr>
            </a:lvl2pPr>
            <a:lvl3pPr marL="913031" indent="0" algn="ctr">
              <a:buNone/>
              <a:defRPr>
                <a:solidFill>
                  <a:schemeClr val="tx1">
                    <a:tint val="75000"/>
                  </a:schemeClr>
                </a:solidFill>
              </a:defRPr>
            </a:lvl3pPr>
            <a:lvl4pPr marL="1369544" indent="0" algn="ctr">
              <a:buNone/>
              <a:defRPr>
                <a:solidFill>
                  <a:schemeClr val="tx1">
                    <a:tint val="75000"/>
                  </a:schemeClr>
                </a:solidFill>
              </a:defRPr>
            </a:lvl4pPr>
            <a:lvl5pPr marL="1826060" indent="0" algn="ctr">
              <a:buNone/>
              <a:defRPr>
                <a:solidFill>
                  <a:schemeClr val="tx1">
                    <a:tint val="75000"/>
                  </a:schemeClr>
                </a:solidFill>
              </a:defRPr>
            </a:lvl5pPr>
            <a:lvl6pPr marL="2282580" indent="0" algn="ctr">
              <a:buNone/>
              <a:defRPr>
                <a:solidFill>
                  <a:schemeClr val="tx1">
                    <a:tint val="75000"/>
                  </a:schemeClr>
                </a:solidFill>
              </a:defRPr>
            </a:lvl6pPr>
            <a:lvl7pPr marL="2739088" indent="0" algn="ctr">
              <a:buNone/>
              <a:defRPr>
                <a:solidFill>
                  <a:schemeClr val="tx1">
                    <a:tint val="75000"/>
                  </a:schemeClr>
                </a:solidFill>
              </a:defRPr>
            </a:lvl7pPr>
            <a:lvl8pPr marL="3195603" indent="0" algn="ctr">
              <a:buNone/>
              <a:defRPr>
                <a:solidFill>
                  <a:schemeClr val="tx1">
                    <a:tint val="75000"/>
                  </a:schemeClr>
                </a:solidFill>
              </a:defRPr>
            </a:lvl8pPr>
            <a:lvl9pPr marL="365211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807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63066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571500"/>
          </a:xfrm>
        </p:spPr>
        <p:txBody>
          <a:bodyPr/>
          <a:lstStyle>
            <a:lvl1pPr>
              <a:defRPr b="1"/>
            </a:lvl1pPr>
          </a:lstStyle>
          <a:p>
            <a:endParaRPr lang="en-US" dirty="0"/>
          </a:p>
        </p:txBody>
      </p:sp>
    </p:spTree>
    <p:extLst>
      <p:ext uri="{BB962C8B-B14F-4D97-AF65-F5344CB8AC3E}">
        <p14:creationId xmlns:p14="http://schemas.microsoft.com/office/powerpoint/2010/main" val="261245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390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ptjpg.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12956"/>
          <a:stretch/>
        </p:blipFill>
        <p:spPr>
          <a:xfrm>
            <a:off x="-132517" y="0"/>
            <a:ext cx="10590687" cy="5143500"/>
          </a:xfrm>
          <a:prstGeom prst="rect">
            <a:avLst/>
          </a:prstGeom>
        </p:spPr>
      </p:pic>
      <p:sp>
        <p:nvSpPr>
          <p:cNvPr id="2" name="Title 1"/>
          <p:cNvSpPr>
            <a:spLocks noGrp="1"/>
          </p:cNvSpPr>
          <p:nvPr>
            <p:ph type="ctrTitle"/>
          </p:nvPr>
        </p:nvSpPr>
        <p:spPr>
          <a:xfrm>
            <a:off x="-77304" y="355898"/>
            <a:ext cx="5994215" cy="2836711"/>
          </a:xfrm>
        </p:spPr>
        <p:txBody>
          <a:bodyPr anchor="ctr">
            <a:noAutofit/>
          </a:bodyPr>
          <a:lstStyle>
            <a:lvl1pPr>
              <a:lnSpc>
                <a:spcPct val="100000"/>
              </a:lnSpc>
              <a:defRPr sz="3300" spc="-6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600450"/>
            <a:ext cx="6858000" cy="685800"/>
          </a:xfrm>
        </p:spPr>
        <p:txBody>
          <a:bodyPr>
            <a:noAutofit/>
          </a:bodyPr>
          <a:lstStyle>
            <a:lvl1pPr marL="0" indent="0" algn="l">
              <a:buNone/>
              <a:defRPr sz="2100" b="0" cap="all" spc="90" baseline="0">
                <a:solidFill>
                  <a:schemeClr val="accent1">
                    <a:lumMod val="40000"/>
                    <a:lumOff val="60000"/>
                  </a:schemeClr>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3"/>
          <a:stretch>
            <a:fillRect/>
          </a:stretch>
        </p:blipFill>
        <p:spPr>
          <a:xfrm>
            <a:off x="789608" y="4591053"/>
            <a:ext cx="3925448" cy="453389"/>
          </a:xfrm>
          <a:prstGeom prst="rect">
            <a:avLst/>
          </a:prstGeom>
        </p:spPr>
      </p:pic>
      <p:pic>
        <p:nvPicPr>
          <p:cNvPr id="11" name="Picture 10"/>
          <p:cNvPicPr>
            <a:picLocks noChangeAspect="1"/>
          </p:cNvPicPr>
          <p:nvPr userDrawn="1"/>
        </p:nvPicPr>
        <p:blipFill>
          <a:blip r:embed="rId4"/>
          <a:stretch>
            <a:fillRect/>
          </a:stretch>
        </p:blipFill>
        <p:spPr>
          <a:xfrm>
            <a:off x="-77304" y="4529573"/>
            <a:ext cx="686948" cy="514868"/>
          </a:xfrm>
          <a:prstGeom prst="rect">
            <a:avLst/>
          </a:prstGeom>
        </p:spPr>
      </p:pic>
      <p:sp>
        <p:nvSpPr>
          <p:cNvPr id="9" name="TextBox 8"/>
          <p:cNvSpPr txBox="1"/>
          <p:nvPr userDrawn="1"/>
        </p:nvSpPr>
        <p:spPr>
          <a:xfrm>
            <a:off x="2013602" y="4935462"/>
            <a:ext cx="2547982" cy="219291"/>
          </a:xfrm>
          <a:prstGeom prst="rect">
            <a:avLst/>
          </a:prstGeom>
          <a:noFill/>
        </p:spPr>
        <p:txBody>
          <a:bodyPr wrap="square" rtlCol="0">
            <a:spAutoFit/>
          </a:bodyPr>
          <a:lstStyle/>
          <a:p>
            <a:r>
              <a:rPr lang="en-US" sz="825" i="1" kern="1200" dirty="0">
                <a:solidFill>
                  <a:schemeClr val="bg1"/>
                </a:solidFill>
                <a:latin typeface="+mn-lt"/>
                <a:ea typeface="+mn-ea"/>
                <a:cs typeface="+mn-cs"/>
              </a:rPr>
              <a:t>Office of Extramural Programs</a:t>
            </a:r>
            <a:endParaRPr lang="en-US" sz="825" i="1" dirty="0">
              <a:solidFill>
                <a:schemeClr val="bg1"/>
              </a:solidFill>
            </a:endParaRPr>
          </a:p>
        </p:txBody>
      </p:sp>
    </p:spTree>
    <p:extLst>
      <p:ext uri="{BB962C8B-B14F-4D97-AF65-F5344CB8AC3E}">
        <p14:creationId xmlns:p14="http://schemas.microsoft.com/office/powerpoint/2010/main" val="204297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50" cap="none" baseline="0"/>
            </a:lvl1pPr>
          </a:lstStyle>
          <a:p>
            <a:r>
              <a:rPr lang="en-US" dirty="0"/>
              <a:t>Click to edit title</a:t>
            </a:r>
          </a:p>
        </p:txBody>
      </p:sp>
      <p:sp>
        <p:nvSpPr>
          <p:cNvPr id="3" name="Content Placeholder 2"/>
          <p:cNvSpPr>
            <a:spLocks noGrp="1"/>
          </p:cNvSpPr>
          <p:nvPr>
            <p:ph idx="1"/>
          </p:nvPr>
        </p:nvSpPr>
        <p:spPr>
          <a:xfrm>
            <a:off x="457200" y="1314451"/>
            <a:ext cx="8251794" cy="3280172"/>
          </a:xfrm>
        </p:spPr>
        <p:txBody>
          <a:bodyPr/>
          <a:lstStyle>
            <a:lvl1pPr>
              <a:spcBef>
                <a:spcPts val="450"/>
              </a:spcBef>
              <a:defRPr sz="2250">
                <a:solidFill>
                  <a:schemeClr val="tx1"/>
                </a:solidFill>
              </a:defRPr>
            </a:lvl1pPr>
            <a:lvl2pPr>
              <a:defRPr sz="2100"/>
            </a:lvl2pPr>
            <a:lvl3pPr>
              <a:defRPr sz="195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649C33A2-3163-483A-9B35-1E5A8637D871}" type="datetime4">
              <a:rPr lang="en-US" smtClean="0"/>
              <a:t>October 13, 2017</a:t>
            </a:fld>
            <a:endParaRPr lang="en-US"/>
          </a:p>
        </p:txBody>
      </p:sp>
      <p:sp>
        <p:nvSpPr>
          <p:cNvPr id="5" name="Footer Placeholder 4"/>
          <p:cNvSpPr>
            <a:spLocks noGrp="1"/>
          </p:cNvSpPr>
          <p:nvPr>
            <p:ph type="ftr" sz="quarter" idx="11"/>
          </p:nvPr>
        </p:nvSpPr>
        <p:spPr>
          <a:xfrm>
            <a:off x="3843164" y="4869656"/>
            <a:ext cx="3942523" cy="22397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409227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4952" y="272989"/>
            <a:ext cx="7772400" cy="3240881"/>
          </a:xfrm>
        </p:spPr>
        <p:txBody>
          <a:bodyPr vert="horz" lIns="91440" tIns="45720" rIns="91440" bIns="45720" rtlCol="0" anchor="b" anchorCtr="0">
            <a:noAutofit/>
          </a:bodyPr>
          <a:lstStyle>
            <a:lvl1pPr>
              <a:defRPr lang="en-US" sz="3300" b="1" spc="-60" dirty="0">
                <a:solidFill>
                  <a:srgbClr val="65666A"/>
                </a:solidFill>
              </a:defRPr>
            </a:lvl1pPr>
          </a:lstStyle>
          <a:p>
            <a:pPr lvl="0">
              <a:lnSpc>
                <a:spcPct val="100000"/>
              </a:lnSpc>
            </a:pPr>
            <a:r>
              <a:rPr lang="en-US" dirty="0"/>
              <a:t>Click to edit title</a:t>
            </a:r>
          </a:p>
        </p:txBody>
      </p:sp>
      <p:sp>
        <p:nvSpPr>
          <p:cNvPr id="3" name="Text Placeholder 2"/>
          <p:cNvSpPr>
            <a:spLocks noGrp="1"/>
          </p:cNvSpPr>
          <p:nvPr>
            <p:ph type="body" idx="1" hasCustomPrompt="1"/>
          </p:nvPr>
        </p:nvSpPr>
        <p:spPr>
          <a:xfrm>
            <a:off x="474952" y="3526631"/>
            <a:ext cx="7772400" cy="800100"/>
          </a:xfrm>
        </p:spPr>
        <p:txBody>
          <a:bodyPr anchor="b"/>
          <a:lstStyle>
            <a:lvl1pPr marL="0" indent="0">
              <a:buNone/>
              <a:defRPr sz="1500" b="0" cap="all" spc="9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text</a:t>
            </a:r>
          </a:p>
        </p:txBody>
      </p:sp>
      <p:sp>
        <p:nvSpPr>
          <p:cNvPr id="7" name="Date Placeholder 6"/>
          <p:cNvSpPr>
            <a:spLocks noGrp="1"/>
          </p:cNvSpPr>
          <p:nvPr>
            <p:ph type="dt" sz="half" idx="10"/>
          </p:nvPr>
        </p:nvSpPr>
        <p:spPr/>
        <p:txBody>
          <a:bodyPr/>
          <a:lstStyle>
            <a:lvl1pPr>
              <a:defRPr>
                <a:solidFill>
                  <a:srgbClr val="0070C0"/>
                </a:solidFill>
              </a:defRPr>
            </a:lvl1pPr>
          </a:lstStyle>
          <a:p>
            <a:fld id="{0B96ED47-2E6B-4A4F-8A0C-C0FAF2C608B4}" type="datetime4">
              <a:rPr lang="en-US" smtClean="0"/>
              <a:pPr/>
              <a:t>October 13, 2017</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764302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630680" y="1181101"/>
            <a:ext cx="329184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0160" y="1181101"/>
            <a:ext cx="329184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58B00B0-F40D-4268-B362-6F268B4A4A72}" type="datetime4">
              <a:rPr lang="en-US" smtClean="0"/>
              <a:t>October 13, 2017</a:t>
            </a:fld>
            <a:endParaRPr lang="en-US"/>
          </a:p>
        </p:txBody>
      </p:sp>
      <p:sp>
        <p:nvSpPr>
          <p:cNvPr id="6" name="Footer Placeholder 5"/>
          <p:cNvSpPr>
            <a:spLocks noGrp="1"/>
          </p:cNvSpPr>
          <p:nvPr>
            <p:ph type="ftr" sz="quarter" idx="11"/>
          </p:nvPr>
        </p:nvSpPr>
        <p:spPr>
          <a:xfrm>
            <a:off x="3843164" y="4869656"/>
            <a:ext cx="3942523" cy="22397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463809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899636" y="1179576"/>
            <a:ext cx="3291840" cy="479822"/>
          </a:xfrm>
        </p:spPr>
        <p:txBody>
          <a:bodyPr anchor="b">
            <a:noAutofit/>
          </a:bodyPr>
          <a:lstStyle>
            <a:lvl1pPr marL="0" indent="0">
              <a:buNone/>
              <a:defRPr sz="1500" b="0" cap="all" spc="75" baseline="0">
                <a:solidFill>
                  <a:srgbClr val="65666A"/>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4" name="Content Placeholder 3"/>
          <p:cNvSpPr>
            <a:spLocks noGrp="1"/>
          </p:cNvSpPr>
          <p:nvPr>
            <p:ph sz="half" idx="2" hasCustomPrompt="1"/>
          </p:nvPr>
        </p:nvSpPr>
        <p:spPr>
          <a:xfrm>
            <a:off x="899636" y="1694525"/>
            <a:ext cx="3291840" cy="2880360"/>
          </a:xfrm>
        </p:spPr>
        <p:txBody>
          <a:bodyPr/>
          <a:lstStyle>
            <a:lvl1pPr>
              <a:defRPr sz="21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dirty="0"/>
              <a:t>Click to edit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5093208" y="1179576"/>
            <a:ext cx="3291840" cy="479822"/>
          </a:xfrm>
        </p:spPr>
        <p:txBody>
          <a:bodyPr anchor="b">
            <a:noAutofit/>
          </a:bodyPr>
          <a:lstStyle>
            <a:lvl1pPr marL="0" indent="0">
              <a:buNone/>
              <a:defRPr lang="en-US" sz="1500" b="0" kern="1200" cap="all" spc="75" baseline="0" dirty="0" smtClean="0">
                <a:solidFill>
                  <a:srgbClr val="65666A"/>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Font typeface="Arial" pitchFamily="34" charset="0"/>
              <a:buNone/>
            </a:pPr>
            <a:r>
              <a:rPr lang="en-US" dirty="0"/>
              <a:t>Click to edit text</a:t>
            </a:r>
          </a:p>
        </p:txBody>
      </p:sp>
      <p:sp>
        <p:nvSpPr>
          <p:cNvPr id="6" name="Content Placeholder 5"/>
          <p:cNvSpPr>
            <a:spLocks noGrp="1"/>
          </p:cNvSpPr>
          <p:nvPr>
            <p:ph sz="quarter" idx="4" hasCustomPrompt="1"/>
          </p:nvPr>
        </p:nvSpPr>
        <p:spPr>
          <a:xfrm>
            <a:off x="5093208" y="1694525"/>
            <a:ext cx="3291840" cy="2880360"/>
          </a:xfrm>
        </p:spPr>
        <p:txBody>
          <a:bodyPr/>
          <a:lstStyle>
            <a:lvl1pPr>
              <a:defRPr lang="en-US" sz="2100" b="0" kern="1200" dirty="0" smtClean="0">
                <a:solidFill>
                  <a:srgbClr val="65666A"/>
                </a:solidFill>
                <a:latin typeface="+mn-lt"/>
                <a:ea typeface="+mn-ea"/>
                <a:cs typeface="+mn-cs"/>
              </a:defRPr>
            </a:lvl1pPr>
            <a:lvl2pPr marL="342900" indent="-137160">
              <a:defRPr lang="en-US" sz="1800" kern="1200" dirty="0" smtClean="0">
                <a:solidFill>
                  <a:srgbClr val="65666A"/>
                </a:solidFill>
                <a:latin typeface="+mn-lt"/>
                <a:ea typeface="+mn-ea"/>
                <a:cs typeface="+mn-cs"/>
              </a:defRPr>
            </a:lvl2pPr>
            <a:lvl3pPr marL="514350" indent="-137160">
              <a:defRPr lang="en-US" sz="1500" kern="1200" dirty="0" smtClean="0">
                <a:solidFill>
                  <a:srgbClr val="65666A"/>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dirty="0"/>
              <a:t>Click to edit text</a:t>
            </a:r>
          </a:p>
          <a:p>
            <a:pPr marL="342900" lvl="1" indent="-137160" algn="l" defTabSz="685800" rtl="0" eaLnBrk="1" latinLnBrk="0" hangingPunct="1">
              <a:spcBef>
                <a:spcPct val="20000"/>
              </a:spcBef>
              <a:buClr>
                <a:schemeClr val="tx2"/>
              </a:buClr>
              <a:buFont typeface="Arial" pitchFamily="34" charset="0"/>
              <a:buChar char="•"/>
            </a:pPr>
            <a:r>
              <a:rPr lang="en-US" dirty="0"/>
              <a:t>Second level</a:t>
            </a:r>
          </a:p>
          <a:p>
            <a:pPr marL="514350" lvl="2" indent="-137160" algn="l" defTabSz="685800" rtl="0" eaLnBrk="1" latinLnBrk="0" hangingPunct="1">
              <a:spcBef>
                <a:spcPct val="20000"/>
              </a:spcBef>
              <a:buClr>
                <a:schemeClr val="tx2"/>
              </a:buClr>
              <a:buFont typeface="Arial" pitchFamily="34" charset="0"/>
              <a:buChar char="•"/>
            </a:pPr>
            <a:r>
              <a:rPr lang="en-US" dirty="0"/>
              <a:t>Third level</a:t>
            </a:r>
          </a:p>
        </p:txBody>
      </p:sp>
      <p:sp>
        <p:nvSpPr>
          <p:cNvPr id="7" name="Date Placeholder 6"/>
          <p:cNvSpPr>
            <a:spLocks noGrp="1"/>
          </p:cNvSpPr>
          <p:nvPr>
            <p:ph type="dt" sz="half" idx="10"/>
          </p:nvPr>
        </p:nvSpPr>
        <p:spPr/>
        <p:txBody>
          <a:bodyPr/>
          <a:lstStyle/>
          <a:p>
            <a:fld id="{933586ED-8D7A-45D7-8222-6714277DB1EC}" type="datetime4">
              <a:rPr lang="en-US" smtClean="0"/>
              <a:t>October 13, 2017</a:t>
            </a:fld>
            <a:endParaRPr lang="en-US"/>
          </a:p>
        </p:txBody>
      </p:sp>
      <p:sp>
        <p:nvSpPr>
          <p:cNvPr id="8" name="Footer Placeholder 7"/>
          <p:cNvSpPr>
            <a:spLocks noGrp="1"/>
          </p:cNvSpPr>
          <p:nvPr>
            <p:ph type="ftr" sz="quarter" idx="11"/>
          </p:nvPr>
        </p:nvSpPr>
        <p:spPr>
          <a:xfrm>
            <a:off x="3843164" y="4869656"/>
            <a:ext cx="3942523" cy="223971"/>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5047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Date Placeholder 2"/>
          <p:cNvSpPr>
            <a:spLocks noGrp="1"/>
          </p:cNvSpPr>
          <p:nvPr>
            <p:ph type="dt" sz="half" idx="10"/>
          </p:nvPr>
        </p:nvSpPr>
        <p:spPr/>
        <p:txBody>
          <a:bodyPr/>
          <a:lstStyle/>
          <a:p>
            <a:fld id="{B40815E6-CD3C-4202-9AFB-3B3BD9C5F12D}" type="datetime4">
              <a:rPr lang="en-US" smtClean="0"/>
              <a:t>October 13, 2017</a:t>
            </a:fld>
            <a:endParaRPr lang="en-US"/>
          </a:p>
        </p:txBody>
      </p:sp>
      <p:sp>
        <p:nvSpPr>
          <p:cNvPr id="4" name="Footer Placeholder 3"/>
          <p:cNvSpPr>
            <a:spLocks noGrp="1"/>
          </p:cNvSpPr>
          <p:nvPr>
            <p:ph type="ftr" sz="quarter" idx="11"/>
          </p:nvPr>
        </p:nvSpPr>
        <p:spPr>
          <a:xfrm>
            <a:off x="3843164" y="4869656"/>
            <a:ext cx="3942523" cy="223971"/>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372557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516D3-97CB-4A93-BC63-8C8AFCBB4D91}" type="datetime4">
              <a:rPr lang="en-US" smtClean="0"/>
              <a:t>October 13, 2017</a:t>
            </a:fld>
            <a:endParaRPr lang="en-US"/>
          </a:p>
        </p:txBody>
      </p:sp>
      <p:sp>
        <p:nvSpPr>
          <p:cNvPr id="3" name="Footer Placeholder 2"/>
          <p:cNvSpPr>
            <a:spLocks noGrp="1"/>
          </p:cNvSpPr>
          <p:nvPr>
            <p:ph type="ftr" sz="quarter" idx="11"/>
          </p:nvPr>
        </p:nvSpPr>
        <p:spPr>
          <a:xfrm>
            <a:off x="3843164" y="4869656"/>
            <a:ext cx="3942523" cy="223971"/>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31628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028700"/>
            <a:ext cx="8229600" cy="3314700"/>
          </a:xfrm>
        </p:spPr>
        <p:txBody>
          <a:bodyPr/>
          <a:lstStyle>
            <a:lvl2pPr>
              <a:defRPr/>
            </a:lvl2pPr>
            <a:lvl3pPr marL="635000" indent="-292100">
              <a:buFont typeface="Arial" pitchFamily="34" charset="0"/>
              <a:buChar char="−"/>
              <a:defRPr baseline="0"/>
            </a:lvl3pPr>
            <a:lvl4pPr marL="914400" indent="-228600">
              <a:buFont typeface="Arial" pitchFamily="34" charset="0"/>
              <a:buChar char="•"/>
              <a:defRPr/>
            </a:lvl4pPr>
            <a:lvl5pPr marL="1257300" indent="-279400">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1494584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00150"/>
            <a:ext cx="5111750" cy="336042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1" y="1200150"/>
            <a:ext cx="3008313" cy="3360420"/>
          </a:xfrm>
        </p:spPr>
        <p:txBody>
          <a:bodyPr>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5" name="Date Placeholder 4"/>
          <p:cNvSpPr>
            <a:spLocks noGrp="1"/>
          </p:cNvSpPr>
          <p:nvPr>
            <p:ph type="dt" sz="half" idx="10"/>
          </p:nvPr>
        </p:nvSpPr>
        <p:spPr/>
        <p:txBody>
          <a:bodyPr/>
          <a:lstStyle/>
          <a:p>
            <a:fld id="{283E5473-1B68-4611-AC64-24A51BB7890F}" type="datetime4">
              <a:rPr lang="en-US" smtClean="0"/>
              <a:t>October 13, 2017</a:t>
            </a:fld>
            <a:endParaRPr lang="en-US"/>
          </a:p>
        </p:txBody>
      </p:sp>
      <p:sp>
        <p:nvSpPr>
          <p:cNvPr id="6" name="Footer Placeholder 5"/>
          <p:cNvSpPr>
            <a:spLocks noGrp="1"/>
          </p:cNvSpPr>
          <p:nvPr>
            <p:ph type="ftr" sz="quarter" idx="11"/>
          </p:nvPr>
        </p:nvSpPr>
        <p:spPr>
          <a:xfrm>
            <a:off x="3843164" y="4869656"/>
            <a:ext cx="3942523" cy="22397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220563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5" y="3634740"/>
            <a:ext cx="142876" cy="1508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1" y="0"/>
            <a:ext cx="9000877" cy="3634740"/>
          </a:xfrm>
          <a:solidFill>
            <a:schemeClr val="bg1">
              <a:lumMod val="7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457200" y="4286250"/>
            <a:ext cx="8153400" cy="342900"/>
          </a:xfrm>
        </p:spPr>
        <p:txBody>
          <a:bodyPr>
            <a:normAutofit/>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2C0C8A-52DD-41EA-B505-C8C95E31F062}" type="datetime4">
              <a:rPr lang="en-US" smtClean="0"/>
              <a:t>October 13, 2017</a:t>
            </a:fld>
            <a:endParaRPr lang="en-US"/>
          </a:p>
        </p:txBody>
      </p:sp>
      <p:sp>
        <p:nvSpPr>
          <p:cNvPr id="6" name="Footer Placeholder 5"/>
          <p:cNvSpPr>
            <a:spLocks noGrp="1"/>
          </p:cNvSpPr>
          <p:nvPr>
            <p:ph type="ftr" sz="quarter" idx="11"/>
          </p:nvPr>
        </p:nvSpPr>
        <p:spPr>
          <a:xfrm>
            <a:off x="3843164" y="4869656"/>
            <a:ext cx="3942523" cy="22397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hasCustomPrompt="1"/>
          </p:nvPr>
        </p:nvSpPr>
        <p:spPr>
          <a:xfrm>
            <a:off x="457200" y="3714750"/>
            <a:ext cx="8153400" cy="571500"/>
          </a:xfrm>
        </p:spPr>
        <p:txBody>
          <a:bodyPr anchor="t">
            <a:normAutofit/>
          </a:bodyPr>
          <a:lstStyle>
            <a:lvl1pPr>
              <a:defRPr sz="2400" b="1"/>
            </a:lvl1pPr>
          </a:lstStyle>
          <a:p>
            <a:r>
              <a:rPr lang="en-US" dirty="0"/>
              <a:t>Click to edit title</a:t>
            </a:r>
          </a:p>
        </p:txBody>
      </p:sp>
      <p:sp>
        <p:nvSpPr>
          <p:cNvPr id="10" name="Rectangle 9"/>
          <p:cNvSpPr/>
          <p:nvPr/>
        </p:nvSpPr>
        <p:spPr>
          <a:xfrm>
            <a:off x="9001125" y="0"/>
            <a:ext cx="142876" cy="3634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314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a:t>Click to edit Master title style</a:t>
            </a:r>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51391"/>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52"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52" y="1451391"/>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604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02407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028700"/>
            <a:ext cx="8229600" cy="3314700"/>
          </a:xfrm>
        </p:spPr>
        <p:txBody>
          <a:bodyPr/>
          <a:lstStyle>
            <a:lvl2pPr>
              <a:defRPr/>
            </a:lvl2pPr>
            <a:lvl3pPr marL="635000" indent="-292100">
              <a:buFont typeface="Arial" pitchFamily="34" charset="0"/>
              <a:buChar char="−"/>
              <a:defRPr baseline="0"/>
            </a:lvl3pPr>
            <a:lvl4pPr marL="914400" indent="-228600">
              <a:buFont typeface="Arial" pitchFamily="34" charset="0"/>
              <a:buChar char="•"/>
              <a:defRPr/>
            </a:lvl4pPr>
            <a:lvl5pPr marL="1257300" indent="-279400">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8977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a:t>Click to edit Master title style</a:t>
            </a:r>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51391"/>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52"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52" y="1451391"/>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249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07350"/>
            <a:ext cx="7772400" cy="1021556"/>
          </a:xfrm>
        </p:spPr>
        <p:txBody>
          <a:bodyPr anchor="t">
            <a:normAutofit/>
          </a:bodyPr>
          <a:lstStyle>
            <a:lvl1pPr algn="l">
              <a:defRPr sz="2800" b="1" cap="none">
                <a:solidFill>
                  <a:schemeClr val="tx1"/>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49500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028700"/>
            <a:ext cx="8229600" cy="3314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324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5_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1500"/>
          </a:xfrm>
        </p:spPr>
        <p:txBody>
          <a:bodyPr>
            <a:normAutofit/>
          </a:bodyPr>
          <a:lstStyle>
            <a:lvl1pPr>
              <a:defRPr sz="2800" b="1"/>
            </a:lvl1pPr>
          </a:lstStyle>
          <a:p>
            <a:r>
              <a:rPr lang="en-US" dirty="0"/>
              <a:t>Click to edit Master title style</a:t>
            </a:r>
          </a:p>
        </p:txBody>
      </p:sp>
      <p:sp>
        <p:nvSpPr>
          <p:cNvPr id="3" name="Text Placeholder 2"/>
          <p:cNvSpPr>
            <a:spLocks noGrp="1"/>
          </p:cNvSpPr>
          <p:nvPr>
            <p:ph type="body" idx="1"/>
          </p:nvPr>
        </p:nvSpPr>
        <p:spPr>
          <a:xfrm>
            <a:off x="457200" y="971551"/>
            <a:ext cx="4040188"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51391"/>
            <a:ext cx="4040188"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52" y="971551"/>
            <a:ext cx="4041775" cy="47982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52" y="1451391"/>
            <a:ext cx="4041775" cy="2883694"/>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32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6.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571500"/>
          </a:xfrm>
          <a:prstGeom prst="rect">
            <a:avLst/>
          </a:prstGeom>
        </p:spPr>
        <p:txBody>
          <a:bodyPr vert="horz" lIns="91305" tIns="45650" rIns="91305" bIns="45650" rtlCol="0" anchor="ctr">
            <a:normAutofit/>
          </a:bodyPr>
          <a:lstStyle/>
          <a:p>
            <a:r>
              <a:rPr lang="en-US" dirty="0"/>
              <a:t>Click to edit Master title style</a:t>
            </a:r>
          </a:p>
        </p:txBody>
      </p:sp>
      <p:sp>
        <p:nvSpPr>
          <p:cNvPr id="3" name="Text Placeholder 2"/>
          <p:cNvSpPr>
            <a:spLocks noGrp="1"/>
          </p:cNvSpPr>
          <p:nvPr>
            <p:ph type="body" idx="1"/>
          </p:nvPr>
        </p:nvSpPr>
        <p:spPr>
          <a:xfrm>
            <a:off x="457200" y="1028700"/>
            <a:ext cx="8229600" cy="3314700"/>
          </a:xfrm>
          <a:prstGeom prst="rect">
            <a:avLst/>
          </a:prstGeom>
        </p:spPr>
        <p:txBody>
          <a:bodyPr vert="horz" lIns="91305" tIns="45650" rIns="91305" bIns="4565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241589735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40" r:id="rId5"/>
    <p:sldLayoutId id="2147483741" r:id="rId6"/>
    <p:sldLayoutId id="2147483742" r:id="rId7"/>
    <p:sldLayoutId id="2147483736" r:id="rId8"/>
    <p:sldLayoutId id="2147483737" r:id="rId9"/>
    <p:sldLayoutId id="2147483738" r:id="rId10"/>
    <p:sldLayoutId id="2147483739" r:id="rId11"/>
    <p:sldLayoutId id="2147483743" r:id="rId12"/>
  </p:sldLayoutIdLst>
  <p:txStyles>
    <p:titleStyle>
      <a:lvl1pPr algn="l" defTabSz="913031" rtl="0" eaLnBrk="1" latinLnBrk="0" hangingPunct="1">
        <a:spcBef>
          <a:spcPct val="0"/>
        </a:spcBef>
        <a:buNone/>
        <a:defRPr sz="2800" kern="1200">
          <a:solidFill>
            <a:schemeClr val="tx1"/>
          </a:solidFill>
          <a:latin typeface="+mj-lt"/>
          <a:ea typeface="+mj-ea"/>
          <a:cs typeface="Arial" pitchFamily="34" charset="0"/>
        </a:defRPr>
      </a:lvl1pPr>
    </p:titleStyle>
    <p:bodyStyle>
      <a:lvl1pPr marL="342385" indent="-342385" algn="l" defTabSz="913031"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85" indent="291663"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49300" indent="-342900" algn="l" defTabSz="913031" rtl="0" eaLnBrk="1" latinLnBrk="0" hangingPunct="1">
        <a:spcBef>
          <a:spcPct val="20000"/>
        </a:spcBef>
        <a:buFont typeface="Arial" pitchFamily="34" charset="0"/>
        <a:buChar char="−"/>
        <a:tabLst>
          <a:tab pos="976436" algn="l"/>
        </a:tabLst>
        <a:defRPr sz="2200" kern="1200">
          <a:solidFill>
            <a:schemeClr val="tx1"/>
          </a:solidFill>
          <a:latin typeface="Arial" pitchFamily="34" charset="0"/>
          <a:ea typeface="+mn-ea"/>
          <a:cs typeface="Arial" pitchFamily="34" charset="0"/>
        </a:defRPr>
      </a:lvl3pPr>
      <a:lvl4pPr marL="1092200" indent="-2921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485900" indent="-3429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829"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1"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addedlightblue.jp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114539"/>
            <a:ext cx="8189650" cy="1028700"/>
          </a:xfrm>
          <a:prstGeom prst="rect">
            <a:avLst/>
          </a:prstGeom>
        </p:spPr>
        <p:txBody>
          <a:bodyPr vert="horz" lIns="91440" tIns="45720" rIns="91440" bIns="45720" rtlCol="0" anchor="t" anchorCtr="0">
            <a:noAutofit/>
          </a:bodyPr>
          <a:lstStyle/>
          <a:p>
            <a:r>
              <a:rPr lang="en-US" dirty="0"/>
              <a:t>Click to edit title</a:t>
            </a:r>
          </a:p>
        </p:txBody>
      </p:sp>
      <p:sp>
        <p:nvSpPr>
          <p:cNvPr id="3" name="Text Placeholder 2"/>
          <p:cNvSpPr>
            <a:spLocks noGrp="1"/>
          </p:cNvSpPr>
          <p:nvPr>
            <p:ph type="body" idx="1"/>
          </p:nvPr>
        </p:nvSpPr>
        <p:spPr>
          <a:xfrm>
            <a:off x="457200" y="1314451"/>
            <a:ext cx="7620000" cy="3280172"/>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235844" y="4758769"/>
            <a:ext cx="1231757" cy="240506"/>
          </a:xfrm>
          <a:prstGeom prst="rect">
            <a:avLst/>
          </a:prstGeom>
        </p:spPr>
        <p:txBody>
          <a:bodyPr vert="horz" lIns="91440" tIns="45720" rIns="91440" bIns="0" rtlCol="0" anchor="b"/>
          <a:lstStyle>
            <a:lvl1pPr algn="l">
              <a:defRPr sz="750">
                <a:solidFill>
                  <a:srgbClr val="0070C0"/>
                </a:solidFill>
              </a:defRPr>
            </a:lvl1pPr>
          </a:lstStyle>
          <a:p>
            <a:fld id="{3084D404-0BFE-411B-8736-4F57542BE631}" type="datetime4">
              <a:rPr lang="en-US" smtClean="0"/>
              <a:pPr/>
              <a:t>October 13, 2017</a:t>
            </a:fld>
            <a:endParaRPr lang="en-US" dirty="0"/>
          </a:p>
        </p:txBody>
      </p:sp>
      <p:sp>
        <p:nvSpPr>
          <p:cNvPr id="6" name="Slide Number Placeholder 5"/>
          <p:cNvSpPr>
            <a:spLocks noGrp="1"/>
          </p:cNvSpPr>
          <p:nvPr>
            <p:ph type="sldNum" sz="quarter" idx="4"/>
          </p:nvPr>
        </p:nvSpPr>
        <p:spPr>
          <a:xfrm>
            <a:off x="8247353" y="4839760"/>
            <a:ext cx="869614" cy="273844"/>
          </a:xfrm>
          <a:prstGeom prst="rect">
            <a:avLst/>
          </a:prstGeom>
        </p:spPr>
        <p:txBody>
          <a:bodyPr vert="horz" lIns="91440" tIns="45720" rIns="91440" bIns="45720" rtlCol="0" anchor="ctr"/>
          <a:lstStyle>
            <a:lvl1pPr algn="r">
              <a:defRPr sz="1200" b="1">
                <a:solidFill>
                  <a:schemeClr val="tx2"/>
                </a:solidFill>
              </a:defRPr>
            </a:lvl1pPr>
          </a:lstStyle>
          <a:p>
            <a:fld id="{F38DF745-7D3F-47F4-83A3-874385CFAA69}" type="slidenum">
              <a:rPr lang="en-US" smtClean="0"/>
              <a:pPr/>
              <a:t>‹#›</a:t>
            </a:fld>
            <a:endParaRPr lang="en-US" dirty="0"/>
          </a:p>
        </p:txBody>
      </p:sp>
      <p:pic>
        <p:nvPicPr>
          <p:cNvPr id="10" name="Picture 9"/>
          <p:cNvPicPr>
            <a:picLocks noChangeAspect="1"/>
          </p:cNvPicPr>
          <p:nvPr/>
        </p:nvPicPr>
        <p:blipFill>
          <a:blip r:embed="rId12"/>
          <a:stretch>
            <a:fillRect/>
          </a:stretch>
        </p:blipFill>
        <p:spPr>
          <a:xfrm>
            <a:off x="457201" y="4747387"/>
            <a:ext cx="448365" cy="335153"/>
          </a:xfrm>
          <a:prstGeom prst="rect">
            <a:avLst/>
          </a:prstGeom>
        </p:spPr>
      </p:pic>
      <p:pic>
        <p:nvPicPr>
          <p:cNvPr id="11" name="Picture 10"/>
          <p:cNvPicPr>
            <a:picLocks noChangeAspect="1"/>
          </p:cNvPicPr>
          <p:nvPr/>
        </p:nvPicPr>
        <p:blipFill>
          <a:blip r:embed="rId13"/>
          <a:stretch>
            <a:fillRect/>
          </a:stretch>
        </p:blipFill>
        <p:spPr>
          <a:xfrm>
            <a:off x="1076346" y="4785547"/>
            <a:ext cx="2582550" cy="296993"/>
          </a:xfrm>
          <a:prstGeom prst="rect">
            <a:avLst/>
          </a:prstGeom>
        </p:spPr>
      </p:pic>
      <p:sp>
        <p:nvSpPr>
          <p:cNvPr id="13" name="TextBox 12"/>
          <p:cNvSpPr txBox="1"/>
          <p:nvPr userDrawn="1"/>
        </p:nvSpPr>
        <p:spPr>
          <a:xfrm>
            <a:off x="3827162" y="4837358"/>
            <a:ext cx="2547982" cy="219291"/>
          </a:xfrm>
          <a:prstGeom prst="rect">
            <a:avLst/>
          </a:prstGeom>
          <a:noFill/>
        </p:spPr>
        <p:txBody>
          <a:bodyPr wrap="square" rtlCol="0">
            <a:spAutoFit/>
          </a:bodyPr>
          <a:lstStyle/>
          <a:p>
            <a:r>
              <a:rPr lang="en-US" sz="825" i="1" kern="1200" dirty="0">
                <a:solidFill>
                  <a:srgbClr val="274C8B"/>
                </a:solidFill>
                <a:latin typeface="+mn-lt"/>
                <a:ea typeface="+mn-ea"/>
                <a:cs typeface="+mn-cs"/>
              </a:rPr>
              <a:t>Office of Extramural Programs</a:t>
            </a:r>
            <a:endParaRPr lang="en-US" sz="825" i="1" dirty="0">
              <a:solidFill>
                <a:srgbClr val="274C8B"/>
              </a:solidFill>
            </a:endParaRPr>
          </a:p>
        </p:txBody>
      </p:sp>
    </p:spTree>
    <p:extLst>
      <p:ext uri="{BB962C8B-B14F-4D97-AF65-F5344CB8AC3E}">
        <p14:creationId xmlns:p14="http://schemas.microsoft.com/office/powerpoint/2010/main" val="13224035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685800" rtl="0" eaLnBrk="1" latinLnBrk="0" hangingPunct="1">
        <a:spcBef>
          <a:spcPct val="0"/>
        </a:spcBef>
        <a:buNone/>
        <a:defRPr sz="3000" b="1" kern="1200" cap="all" spc="-45" baseline="0">
          <a:solidFill>
            <a:schemeClr val="tx2"/>
          </a:solidFill>
          <a:latin typeface="+mj-lt"/>
          <a:ea typeface="+mj-ea"/>
          <a:cs typeface="+mj-cs"/>
        </a:defRPr>
      </a:lvl1pPr>
    </p:titleStyle>
    <p:bodyStyle>
      <a:lvl1pPr marL="137160" indent="-137160" algn="l" defTabSz="685800" rtl="0" eaLnBrk="1" latinLnBrk="0" hangingPunct="1">
        <a:spcBef>
          <a:spcPct val="20000"/>
        </a:spcBef>
        <a:spcAft>
          <a:spcPts val="450"/>
        </a:spcAft>
        <a:buFont typeface="Arial" pitchFamily="34" charset="0"/>
        <a:buChar char="•"/>
        <a:defRPr sz="2700" b="0" kern="1200">
          <a:solidFill>
            <a:srgbClr val="65666A"/>
          </a:solidFill>
          <a:latin typeface="+mn-lt"/>
          <a:ea typeface="+mn-ea"/>
          <a:cs typeface="+mn-cs"/>
        </a:defRPr>
      </a:lvl1pPr>
      <a:lvl2pPr marL="342900" indent="-137160" algn="l" defTabSz="685800" rtl="0" eaLnBrk="1" latinLnBrk="0" hangingPunct="1">
        <a:spcBef>
          <a:spcPct val="20000"/>
        </a:spcBef>
        <a:buClr>
          <a:schemeClr val="tx2"/>
        </a:buClr>
        <a:buFont typeface="Arial" pitchFamily="34" charset="0"/>
        <a:buChar char="•"/>
        <a:defRPr sz="2400" kern="1200">
          <a:solidFill>
            <a:srgbClr val="65666A"/>
          </a:solidFill>
          <a:latin typeface="+mn-lt"/>
          <a:ea typeface="+mn-ea"/>
          <a:cs typeface="+mn-cs"/>
        </a:defRPr>
      </a:lvl2pPr>
      <a:lvl3pPr marL="514350" indent="-137160" algn="l" defTabSz="685800" rtl="0" eaLnBrk="1" latinLnBrk="0" hangingPunct="1">
        <a:spcBef>
          <a:spcPct val="20000"/>
        </a:spcBef>
        <a:buClr>
          <a:schemeClr val="tx2"/>
        </a:buClr>
        <a:buFont typeface="Arial" pitchFamily="34" charset="0"/>
        <a:buChar char="•"/>
        <a:defRPr sz="2100" kern="1200">
          <a:solidFill>
            <a:srgbClr val="65666A"/>
          </a:solidFill>
          <a:latin typeface="+mn-lt"/>
          <a:ea typeface="+mn-ea"/>
          <a:cs typeface="+mn-cs"/>
        </a:defRPr>
      </a:lvl3pPr>
      <a:lvl4pPr marL="685800" indent="-171450" algn="l" defTabSz="685800" rtl="0" eaLnBrk="1" latinLnBrk="0" hangingPunct="1">
        <a:spcBef>
          <a:spcPct val="20000"/>
        </a:spcBef>
        <a:buClr>
          <a:schemeClr val="tx2"/>
        </a:buClr>
        <a:buFont typeface="Arial" pitchFamily="34" charset="0"/>
        <a:buChar char="•"/>
        <a:defRPr sz="1350" kern="1200">
          <a:solidFill>
            <a:srgbClr val="65666A"/>
          </a:solidFill>
          <a:latin typeface="+mn-lt"/>
          <a:ea typeface="+mn-ea"/>
          <a:cs typeface="+mn-cs"/>
        </a:defRPr>
      </a:lvl4pPr>
      <a:lvl5pPr marL="857250" indent="-171450" algn="l" defTabSz="685800" rtl="0" eaLnBrk="1" latinLnBrk="0" hangingPunct="1">
        <a:spcBef>
          <a:spcPct val="20000"/>
        </a:spcBef>
        <a:buClr>
          <a:schemeClr val="tx2"/>
        </a:buClr>
        <a:buFont typeface="Arial" pitchFamily="34" charset="0"/>
        <a:buChar char="•"/>
        <a:defRPr sz="1350" kern="1200" baseline="0">
          <a:solidFill>
            <a:srgbClr val="65666A"/>
          </a:solidFill>
          <a:latin typeface="+mn-lt"/>
          <a:ea typeface="+mn-ea"/>
          <a:cs typeface="+mn-cs"/>
        </a:defRPr>
      </a:lvl5pPr>
      <a:lvl6pPr marL="18859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csr.nih.gov/video/video.asp"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projectreporter.nih.gov/reporter.cf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csr.nih.gov/"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rea.nih.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rants.nih.gov/grants/guide/notice-files/NOT-OD-17-062.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grants.nih.gov/grants/funding/area_faq.htm" TargetMode="External"/><Relationship Id="rId4" Type="http://schemas.openxmlformats.org/officeDocument/2006/relationships/hyperlink" Target="https://area.nih.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csr.nih.gov/ECR"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csr.nih.gov/" TargetMode="External"/><Relationship Id="rId5" Type="http://schemas.openxmlformats.org/officeDocument/2006/relationships/image" Target="../media/image32.png"/><Relationship Id="rId4" Type="http://schemas.openxmlformats.org/officeDocument/2006/relationships/hyperlink" Target="http://grants.nih.gov/"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371850"/>
            <a:ext cx="7772400" cy="1181100"/>
          </a:xfrm>
        </p:spPr>
        <p:txBody>
          <a:bodyPr>
            <a:normAutofit/>
          </a:bodyPr>
          <a:lstStyle/>
          <a:p>
            <a:r>
              <a:rPr lang="en-US" sz="2000" b="1" dirty="0"/>
              <a:t>Dr. Vonda Smith</a:t>
            </a:r>
          </a:p>
          <a:p>
            <a:r>
              <a:rPr lang="en-US" sz="2000" b="1" dirty="0"/>
              <a:t>Scientific Review Officer 	</a:t>
            </a:r>
            <a:r>
              <a:rPr lang="en-US" sz="1800" dirty="0"/>
              <a:t>			</a:t>
            </a:r>
          </a:p>
          <a:p>
            <a:r>
              <a:rPr lang="en-US" sz="1800" dirty="0"/>
              <a:t>						October 16, 2017</a:t>
            </a:r>
          </a:p>
        </p:txBody>
      </p:sp>
      <p:sp>
        <p:nvSpPr>
          <p:cNvPr id="2" name="Title 1"/>
          <p:cNvSpPr>
            <a:spLocks noGrp="1"/>
          </p:cNvSpPr>
          <p:nvPr>
            <p:ph type="ctrTitle"/>
          </p:nvPr>
        </p:nvSpPr>
        <p:spPr>
          <a:xfrm>
            <a:off x="1066800" y="1714518"/>
            <a:ext cx="7772400" cy="1028682"/>
          </a:xfrm>
        </p:spPr>
        <p:txBody>
          <a:bodyPr/>
          <a:lstStyle/>
          <a:p>
            <a:r>
              <a:rPr lang="en-US" dirty="0"/>
              <a:t>8 Ways to Successfully Navigate </a:t>
            </a:r>
            <a:br>
              <a:rPr lang="en-US" dirty="0"/>
            </a:br>
            <a:r>
              <a:rPr lang="en-US" dirty="0"/>
              <a:t>NIH Peer Review and Get an R15 Grant</a:t>
            </a:r>
          </a:p>
        </p:txBody>
      </p:sp>
    </p:spTree>
    <p:extLst>
      <p:ext uri="{BB962C8B-B14F-4D97-AF65-F5344CB8AC3E}">
        <p14:creationId xmlns:p14="http://schemas.microsoft.com/office/powerpoint/2010/main" val="408858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a:xfrm>
            <a:off x="457200" y="1085850"/>
            <a:ext cx="8229600" cy="3314700"/>
          </a:xfrm>
        </p:spPr>
        <p:txBody>
          <a:bodyPr>
            <a:normAutofit fontScale="92500" lnSpcReduction="10000"/>
          </a:bodyPr>
          <a:lstStyle/>
          <a:p>
            <a:pPr marL="457200" indent="-457200">
              <a:buClr>
                <a:schemeClr val="tx1"/>
              </a:buClr>
              <a:buFont typeface="+mj-lt"/>
              <a:buAutoNum type="arabicPeriod"/>
            </a:pPr>
            <a:r>
              <a:rPr lang="en-US" sz="2000" dirty="0"/>
              <a:t>Know the Path of a Successful Application  </a:t>
            </a:r>
          </a:p>
          <a:p>
            <a:pPr>
              <a:buClr>
                <a:schemeClr val="tx1"/>
              </a:buClr>
              <a:buFont typeface="+mj-lt"/>
              <a:buAutoNum type="arabicPeriod"/>
            </a:pPr>
            <a:endParaRPr lang="en-US" sz="500" dirty="0"/>
          </a:p>
          <a:p>
            <a:pPr marL="457200" indent="-457200">
              <a:buClr>
                <a:schemeClr val="tx1"/>
              </a:buClr>
              <a:buFont typeface="+mj-lt"/>
              <a:buAutoNum type="arabicPeriod"/>
            </a:pPr>
            <a:r>
              <a:rPr lang="en-US" sz="2000" dirty="0"/>
              <a:t>Avoid Common Applicant Pitfalls </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2000" dirty="0"/>
              <a:t>Help Direct Your Application to the Best Place for Review and Funding </a:t>
            </a:r>
          </a:p>
          <a:p>
            <a:pPr>
              <a:buClr>
                <a:schemeClr val="tx1"/>
              </a:buClr>
              <a:buFont typeface="+mj-lt"/>
              <a:buAutoNum type="arabicPeriod"/>
            </a:pPr>
            <a:endParaRPr lang="en-US" sz="500" dirty="0"/>
          </a:p>
          <a:p>
            <a:pPr marL="457200" indent="-457200">
              <a:buClr>
                <a:schemeClr val="tx1"/>
              </a:buClr>
              <a:buFont typeface="+mj-lt"/>
              <a:buAutoNum type="arabicPeriod"/>
            </a:pPr>
            <a:r>
              <a:rPr lang="en-US" sz="2000" dirty="0"/>
              <a:t>Understand Who Your Reviewers Are</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2000" dirty="0"/>
              <a:t>Know What Reviewers Are Looking for</a:t>
            </a:r>
          </a:p>
          <a:p>
            <a:pPr>
              <a:buClr>
                <a:schemeClr val="tx1"/>
              </a:buClr>
              <a:buFont typeface="+mj-lt"/>
              <a:buAutoNum type="arabicPeriod"/>
            </a:pPr>
            <a:endParaRPr lang="en-US" sz="500" dirty="0"/>
          </a:p>
          <a:p>
            <a:pPr marL="457200" indent="-457200">
              <a:buClr>
                <a:schemeClr val="tx1"/>
              </a:buClr>
              <a:buFont typeface="+mj-lt"/>
              <a:buAutoNum type="arabicPeriod"/>
            </a:pPr>
            <a:r>
              <a:rPr lang="en-US" sz="2000" dirty="0"/>
              <a:t>Consider Advice Collected from NIH Reviewers &amp; Staff</a:t>
            </a:r>
          </a:p>
          <a:p>
            <a:pPr marL="457200" indent="-457200">
              <a:buClr>
                <a:schemeClr val="tx1"/>
              </a:buClr>
              <a:buFont typeface="+mj-lt"/>
              <a:buAutoNum type="arabicPeriod"/>
            </a:pPr>
            <a:endParaRPr lang="en-US" sz="500" dirty="0"/>
          </a:p>
          <a:p>
            <a:pPr marL="457200" indent="-457200">
              <a:buClr>
                <a:schemeClr val="tx1"/>
              </a:buClr>
              <a:buFont typeface="+mj-lt"/>
              <a:buAutoNum type="arabicPeriod"/>
            </a:pPr>
            <a:r>
              <a:rPr lang="en-US" sz="2000" dirty="0"/>
              <a:t>Benefit from New Investigator Opportunities  </a:t>
            </a:r>
          </a:p>
          <a:p>
            <a:pPr>
              <a:buClr>
                <a:schemeClr val="tx1"/>
              </a:buClr>
              <a:buFont typeface="+mj-lt"/>
              <a:buAutoNum type="arabicPeriod"/>
            </a:pPr>
            <a:endParaRPr lang="en-US" sz="500" dirty="0"/>
          </a:p>
          <a:p>
            <a:pPr marL="457200" indent="-457200">
              <a:buClr>
                <a:schemeClr val="tx1"/>
              </a:buClr>
              <a:buFont typeface="+mj-lt"/>
              <a:buAutoNum type="arabicPeriod"/>
            </a:pPr>
            <a:r>
              <a:rPr lang="en-US" sz="2000" dirty="0"/>
              <a:t>Ask the Right NIH Person for Help </a:t>
            </a:r>
          </a:p>
          <a:p>
            <a:pPr>
              <a:buClr>
                <a:schemeClr val="tx1"/>
              </a:buClr>
              <a:buFont typeface="+mj-lt"/>
              <a:buAutoNum type="arabicPeriod"/>
            </a:pPr>
            <a:endParaRPr lang="en-US" sz="500" dirty="0"/>
          </a:p>
          <a:p>
            <a:pPr marL="0" indent="0">
              <a:buNone/>
            </a:pPr>
            <a:endParaRPr lang="en-US" dirty="0"/>
          </a:p>
        </p:txBody>
      </p:sp>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Tree>
    <p:extLst>
      <p:ext uri="{BB962C8B-B14F-4D97-AF65-F5344CB8AC3E}">
        <p14:creationId xmlns:p14="http://schemas.microsoft.com/office/powerpoint/2010/main" val="247103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that shows how grant applications travel from a researcher through his or her institution to the NIH Center for Scientific Review which assigns it to an NIH Institute and Peer Review Group.  The application then goes to a study section, which reviews it for scientific merit.  The application continues on to an NIH institute, which evaluates it for relevance to its research priorities.  The application goes on to the institute's advisory council or board, which recommends action.  The Institute director then take final action.  Source: NIH/CSR&#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739148"/>
            <a:ext cx="6430825" cy="3513893"/>
          </a:xfrm>
          <a:prstGeom prst="rect">
            <a:avLst/>
          </a:prstGeom>
        </p:spPr>
      </p:pic>
      <p:sp>
        <p:nvSpPr>
          <p:cNvPr id="16420" name="Rectangle 37"/>
          <p:cNvSpPr>
            <a:spLocks noGrp="1" noChangeArrowheads="1"/>
          </p:cNvSpPr>
          <p:nvPr>
            <p:ph type="title"/>
          </p:nvPr>
        </p:nvSpPr>
        <p:spPr>
          <a:xfrm>
            <a:off x="381000" y="171899"/>
            <a:ext cx="8305800" cy="399604"/>
          </a:xfrm>
        </p:spPr>
        <p:txBody>
          <a:bodyPr>
            <a:normAutofit fontScale="90000"/>
          </a:bodyPr>
          <a:lstStyle/>
          <a:p>
            <a:pPr eaLnBrk="1" hangingPunct="1"/>
            <a:r>
              <a:rPr lang="en-US" b="1" dirty="0"/>
              <a:t>1. Know the Path of a Successful Application</a:t>
            </a:r>
            <a:endParaRPr lang="en-US" sz="2800" b="1" dirty="0"/>
          </a:p>
        </p:txBody>
      </p:sp>
    </p:spTree>
    <p:extLst>
      <p:ext uri="{BB962C8B-B14F-4D97-AF65-F5344CB8AC3E}">
        <p14:creationId xmlns:p14="http://schemas.microsoft.com/office/powerpoint/2010/main" val="342479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4" name="Picture 7" descr="Image from the CSR video of reviewers sitting around a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4108"/>
            <a:ext cx="3353098" cy="151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6" descr="An image of peer reviewers at a table with the title of the CSR Peer Review Video &quot;NIH Peer Review Revealed.&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00051"/>
            <a:ext cx="7620000" cy="66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4"/>
          <p:cNvSpPr>
            <a:spLocks noChangeArrowheads="1"/>
          </p:cNvSpPr>
          <p:nvPr/>
        </p:nvSpPr>
        <p:spPr bwMode="auto">
          <a:xfrm>
            <a:off x="2056806" y="4172409"/>
            <a:ext cx="4625473" cy="36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2" tIns="45563" rIns="91142" bIns="45563">
            <a:spAutoFit/>
          </a:bodyPr>
          <a:lstStyle/>
          <a:p>
            <a:pPr defTabSz="905458">
              <a:spcBef>
                <a:spcPct val="0"/>
              </a:spcBef>
            </a:pPr>
            <a:r>
              <a:rPr lang="en-US" b="1" dirty="0">
                <a:solidFill>
                  <a:srgbClr val="000000"/>
                </a:solidFill>
                <a:hlinkClick r:id="rId5"/>
              </a:rPr>
              <a:t>http://www.csr.nih.gov/video/video.asp</a:t>
            </a:r>
            <a:r>
              <a:rPr lang="en-US" b="1" dirty="0">
                <a:solidFill>
                  <a:srgbClr val="000000"/>
                </a:solidFill>
              </a:rPr>
              <a:t>   </a:t>
            </a:r>
          </a:p>
        </p:txBody>
      </p:sp>
      <p:sp>
        <p:nvSpPr>
          <p:cNvPr id="104450" name="Title 1"/>
          <p:cNvSpPr>
            <a:spLocks noGrp="1"/>
          </p:cNvSpPr>
          <p:nvPr>
            <p:ph type="title"/>
          </p:nvPr>
        </p:nvSpPr>
        <p:spPr>
          <a:xfrm>
            <a:off x="762000" y="1371600"/>
            <a:ext cx="7620000" cy="400720"/>
          </a:xfrm>
        </p:spPr>
        <p:txBody>
          <a:bodyPr>
            <a:normAutofit fontScale="90000"/>
          </a:bodyPr>
          <a:lstStyle/>
          <a:p>
            <a:r>
              <a:rPr lang="en-US" sz="2600" dirty="0"/>
              <a:t>View the Video – See Real Reviewers in Action</a:t>
            </a:r>
          </a:p>
        </p:txBody>
      </p:sp>
    </p:spTree>
    <p:extLst>
      <p:ext uri="{BB962C8B-B14F-4D97-AF65-F5344CB8AC3E}">
        <p14:creationId xmlns:p14="http://schemas.microsoft.com/office/powerpoint/2010/main" val="465483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5850"/>
            <a:ext cx="8229600" cy="3314700"/>
          </a:xfrm>
        </p:spPr>
        <p:txBody>
          <a:bodyPr>
            <a:normAutofit/>
          </a:bodyPr>
          <a:lstStyle/>
          <a:p>
            <a:pPr marL="0" indent="0">
              <a:buNone/>
            </a:pPr>
            <a:r>
              <a:rPr lang="en-US" b="1" dirty="0">
                <a:solidFill>
                  <a:srgbClr val="719500"/>
                </a:solidFill>
              </a:rPr>
              <a:t>Top 8 Pitfalls Producing and Submitting Applications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457200" indent="-457200">
              <a:buClr>
                <a:schemeClr val="tx1"/>
              </a:buClr>
              <a:buFont typeface="+mj-lt"/>
              <a:buAutoNum type="arabicPeriod" startAt="8"/>
            </a:pPr>
            <a:r>
              <a:rPr lang="en-US" sz="1900" dirty="0"/>
              <a:t>Using a Small Font</a:t>
            </a:r>
          </a:p>
        </p:txBody>
      </p:sp>
      <p:sp>
        <p:nvSpPr>
          <p:cNvPr id="2" name="Title 1"/>
          <p:cNvSpPr>
            <a:spLocks noGrp="1"/>
          </p:cNvSpPr>
          <p:nvPr>
            <p:ph type="title"/>
          </p:nvPr>
        </p:nvSpPr>
        <p:spPr/>
        <p:txBody>
          <a:bodyPr>
            <a:normAutofit fontScale="90000"/>
          </a:bodyPr>
          <a:lstStyle/>
          <a:p>
            <a:r>
              <a:rPr lang="en-US" sz="2700" dirty="0"/>
              <a:t>2. Avoid Common Applicant Pitfalls  </a:t>
            </a:r>
            <a:br>
              <a:rPr lang="en-US" dirty="0"/>
            </a:br>
            <a:endParaRPr lang="en-US" dirty="0"/>
          </a:p>
        </p:txBody>
      </p:sp>
    </p:spTree>
    <p:extLst>
      <p:ext uri="{BB962C8B-B14F-4D97-AF65-F5344CB8AC3E}">
        <p14:creationId xmlns:p14="http://schemas.microsoft.com/office/powerpoint/2010/main" val="27928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5850"/>
            <a:ext cx="8229600" cy="3314700"/>
          </a:xfrm>
        </p:spPr>
        <p:txBody>
          <a:bodyPr>
            <a:normAutofit lnSpcReduction="10000"/>
          </a:bodyPr>
          <a:lstStyle/>
          <a:p>
            <a:pPr marL="0" indent="0">
              <a:buNone/>
            </a:pPr>
            <a:r>
              <a:rPr lang="en-US" b="1" dirty="0">
                <a:solidFill>
                  <a:srgbClr val="719500"/>
                </a:solidFill>
              </a:rPr>
              <a:t>Top 8 Pitfalls Producing and Submitting Applications</a:t>
            </a:r>
          </a:p>
          <a:p>
            <a:pPr marL="457200" indent="-457200">
              <a:buClr>
                <a:schemeClr val="tx1"/>
              </a:buClr>
              <a:buFont typeface="+mj-lt"/>
              <a:buAutoNum type="arabicPeriod" startAt="7"/>
            </a:pPr>
            <a:endParaRPr lang="en-US" sz="1900" dirty="0"/>
          </a:p>
          <a:p>
            <a:pPr marL="457200" indent="-457200">
              <a:buClr>
                <a:schemeClr val="tx1"/>
              </a:buClr>
              <a:buFont typeface="+mj-lt"/>
              <a:buAutoNum type="arabicPeriod" startAt="7"/>
            </a:pPr>
            <a:endParaRPr lang="en-US" sz="1900" dirty="0"/>
          </a:p>
          <a:p>
            <a:pPr marL="457200" indent="-457200">
              <a:buClr>
                <a:schemeClr val="tx1"/>
              </a:buClr>
              <a:buFont typeface="+mj-lt"/>
              <a:buAutoNum type="arabicPeriod" startAt="7"/>
            </a:pPr>
            <a:endParaRPr lang="en-US" sz="1900" dirty="0"/>
          </a:p>
          <a:p>
            <a:pPr marL="457200" indent="-457200">
              <a:buClr>
                <a:schemeClr val="tx1"/>
              </a:buClr>
              <a:buFont typeface="+mj-lt"/>
              <a:buAutoNum type="arabicPeriod" startAt="7"/>
            </a:pPr>
            <a:endParaRPr lang="en-US" sz="1900" dirty="0"/>
          </a:p>
          <a:p>
            <a:pPr marL="457200" indent="-457200">
              <a:buClr>
                <a:schemeClr val="tx1"/>
              </a:buClr>
              <a:buFont typeface="+mj-lt"/>
              <a:buAutoNum type="arabicPeriod" startAt="7"/>
            </a:pPr>
            <a:endParaRPr lang="en-US" sz="1900" dirty="0"/>
          </a:p>
          <a:p>
            <a:pPr marL="457200" indent="-457200">
              <a:buClr>
                <a:schemeClr val="tx1"/>
              </a:buClr>
              <a:buFont typeface="+mj-lt"/>
              <a:buAutoNum type="arabicPeriod" startAt="7"/>
            </a:pPr>
            <a:endParaRPr lang="en-US" sz="1900" dirty="0"/>
          </a:p>
          <a:p>
            <a:pPr marL="457200" indent="-457200">
              <a:buClr>
                <a:schemeClr val="tx1"/>
              </a:buClr>
              <a:buFont typeface="+mj-lt"/>
              <a:buAutoNum type="arabicPeriod" startAt="7"/>
            </a:pPr>
            <a:r>
              <a:rPr lang="en-US" sz="1900" dirty="0"/>
              <a:t>Submitting a New Application but Referring to Previous Review Outcomes or Criticism</a:t>
            </a:r>
          </a:p>
          <a:p>
            <a:pPr marL="457200" indent="-457200">
              <a:buClr>
                <a:schemeClr val="tx1">
                  <a:lumMod val="50000"/>
                  <a:lumOff val="50000"/>
                </a:schemeClr>
              </a:buClr>
              <a:buFont typeface="+mj-lt"/>
              <a:buAutoNum type="arabicPeriod" startAt="7"/>
            </a:pPr>
            <a:r>
              <a:rPr lang="en-US" sz="1900" dirty="0">
                <a:solidFill>
                  <a:schemeClr val="bg2">
                    <a:lumMod val="90000"/>
                  </a:schemeClr>
                </a:solidFill>
              </a:rPr>
              <a:t>Using a Small Font</a:t>
            </a:r>
          </a:p>
        </p:txBody>
      </p:sp>
      <p:sp>
        <p:nvSpPr>
          <p:cNvPr id="2" name="Title 1"/>
          <p:cNvSpPr>
            <a:spLocks noGrp="1"/>
          </p:cNvSpPr>
          <p:nvPr>
            <p:ph type="title"/>
          </p:nvPr>
        </p:nvSpPr>
        <p:spPr/>
        <p:txBody>
          <a:bodyPr>
            <a:normAutofit fontScale="90000"/>
          </a:bodyPr>
          <a:lstStyle/>
          <a:p>
            <a:r>
              <a:rPr lang="en-US" sz="2700" dirty="0"/>
              <a:t>2. Avoid Common Applicant Pitfalls  </a:t>
            </a:r>
            <a:br>
              <a:rPr lang="en-US" dirty="0"/>
            </a:br>
            <a:endParaRPr lang="en-US" dirty="0"/>
          </a:p>
        </p:txBody>
      </p:sp>
    </p:spTree>
    <p:extLst>
      <p:ext uri="{BB962C8B-B14F-4D97-AF65-F5344CB8AC3E}">
        <p14:creationId xmlns:p14="http://schemas.microsoft.com/office/powerpoint/2010/main" val="225631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9650"/>
            <a:ext cx="8229600" cy="3314700"/>
          </a:xfrm>
        </p:spPr>
        <p:txBody>
          <a:bodyPr>
            <a:normAutofit lnSpcReduction="10000"/>
          </a:bodyPr>
          <a:lstStyle/>
          <a:p>
            <a:pPr marL="0" indent="0">
              <a:buNone/>
            </a:pPr>
            <a:r>
              <a:rPr lang="en-US" b="1" dirty="0">
                <a:solidFill>
                  <a:srgbClr val="719500"/>
                </a:solidFill>
              </a:rPr>
              <a:t>Top 8 Pitfalls Producing and Submitting Applications</a:t>
            </a:r>
          </a:p>
          <a:p>
            <a:pPr marL="0" indent="0">
              <a:buNone/>
            </a:pPr>
            <a:endParaRPr lang="en-US" dirty="0"/>
          </a:p>
          <a:p>
            <a:pPr marL="457200" indent="-457200">
              <a:buClr>
                <a:schemeClr val="tx1"/>
              </a:buClr>
              <a:buFont typeface="+mj-lt"/>
              <a:buAutoNum type="arabicPeriod" startAt="6"/>
            </a:pPr>
            <a:endParaRPr lang="en-US" sz="1900" dirty="0"/>
          </a:p>
          <a:p>
            <a:pPr marL="457200" indent="-457200">
              <a:buClr>
                <a:schemeClr val="tx1"/>
              </a:buClr>
              <a:buFont typeface="+mj-lt"/>
              <a:buAutoNum type="arabicPeriod" startAt="6"/>
            </a:pPr>
            <a:endParaRPr lang="en-US" sz="1900" dirty="0"/>
          </a:p>
          <a:p>
            <a:pPr marL="457200" indent="-457200">
              <a:buClr>
                <a:schemeClr val="tx1"/>
              </a:buClr>
              <a:buFont typeface="+mj-lt"/>
              <a:buAutoNum type="arabicPeriod" startAt="6"/>
            </a:pPr>
            <a:endParaRPr lang="en-US" sz="1900" dirty="0"/>
          </a:p>
          <a:p>
            <a:pPr marL="457200" indent="-457200">
              <a:buClr>
                <a:schemeClr val="tx1"/>
              </a:buClr>
              <a:buFont typeface="+mj-lt"/>
              <a:buAutoNum type="arabicPeriod" startAt="6"/>
            </a:pPr>
            <a:endParaRPr lang="en-US" sz="1900" dirty="0"/>
          </a:p>
          <a:p>
            <a:pPr marL="457200" indent="-457200">
              <a:buClr>
                <a:schemeClr val="tx1"/>
              </a:buClr>
              <a:buFont typeface="+mj-lt"/>
              <a:buAutoNum type="arabicPeriod" startAt="6"/>
            </a:pPr>
            <a:r>
              <a:rPr lang="en-US" sz="1900" dirty="0"/>
              <a:t>Overstuffing Your Application</a:t>
            </a:r>
          </a:p>
          <a:p>
            <a:pPr marL="457200" indent="-457200">
              <a:buClr>
                <a:schemeClr val="tx1">
                  <a:lumMod val="50000"/>
                  <a:lumOff val="50000"/>
                </a:schemeClr>
              </a:buClr>
              <a:buFont typeface="+mj-lt"/>
              <a:buAutoNum type="arabicPeriod" startAt="6"/>
            </a:pPr>
            <a:r>
              <a:rPr lang="en-US" sz="1900" dirty="0">
                <a:solidFill>
                  <a:schemeClr val="bg2">
                    <a:lumMod val="90000"/>
                  </a:schemeClr>
                </a:solidFill>
              </a:rPr>
              <a:t>Submitting a New Application but Referring to Previous Review Outcomes or Criticism</a:t>
            </a:r>
          </a:p>
          <a:p>
            <a:pPr marL="457200" indent="-457200">
              <a:buClr>
                <a:schemeClr val="tx1">
                  <a:lumMod val="50000"/>
                  <a:lumOff val="50000"/>
                </a:schemeClr>
              </a:buClr>
              <a:buFont typeface="+mj-lt"/>
              <a:buAutoNum type="arabicPeriod" startAt="6"/>
            </a:pPr>
            <a:r>
              <a:rPr lang="en-US" sz="1900" dirty="0">
                <a:solidFill>
                  <a:schemeClr val="bg2">
                    <a:lumMod val="90000"/>
                  </a:schemeClr>
                </a:solidFill>
              </a:rPr>
              <a:t>Using a Small Font</a:t>
            </a:r>
          </a:p>
        </p:txBody>
      </p:sp>
      <p:sp>
        <p:nvSpPr>
          <p:cNvPr id="2" name="Title 1"/>
          <p:cNvSpPr>
            <a:spLocks noGrp="1"/>
          </p:cNvSpPr>
          <p:nvPr>
            <p:ph type="title"/>
          </p:nvPr>
        </p:nvSpPr>
        <p:spPr/>
        <p:txBody>
          <a:bodyPr>
            <a:normAutofit fontScale="90000"/>
          </a:bodyPr>
          <a:lstStyle/>
          <a:p>
            <a:r>
              <a:rPr lang="en-US" sz="2700" dirty="0"/>
              <a:t>2. Avoid Common Applicant Pitfalls  </a:t>
            </a:r>
            <a:br>
              <a:rPr lang="en-US" dirty="0"/>
            </a:br>
            <a:endParaRPr lang="en-US" dirty="0"/>
          </a:p>
        </p:txBody>
      </p:sp>
    </p:spTree>
    <p:extLst>
      <p:ext uri="{BB962C8B-B14F-4D97-AF65-F5344CB8AC3E}">
        <p14:creationId xmlns:p14="http://schemas.microsoft.com/office/powerpoint/2010/main" val="2256316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5350"/>
            <a:ext cx="8229600" cy="3810000"/>
          </a:xfrm>
        </p:spPr>
        <p:txBody>
          <a:bodyPr>
            <a:normAutofit/>
          </a:bodyPr>
          <a:lstStyle/>
          <a:p>
            <a:pPr marL="0" indent="0">
              <a:buNone/>
            </a:pPr>
            <a:r>
              <a:rPr lang="en-US" b="1" dirty="0">
                <a:solidFill>
                  <a:srgbClr val="719500"/>
                </a:solidFill>
              </a:rPr>
              <a:t>Top 8 Pitfalls Producing and Submitting Applications</a:t>
            </a:r>
          </a:p>
          <a:p>
            <a:pPr marL="0" indent="0">
              <a:buNone/>
            </a:pPr>
            <a:endParaRPr lang="en-US" sz="1900" dirty="0"/>
          </a:p>
          <a:p>
            <a:pPr marL="0" indent="0">
              <a:buNone/>
            </a:pPr>
            <a:endParaRPr lang="en-US" sz="1900" dirty="0"/>
          </a:p>
          <a:p>
            <a:pPr marL="457200" indent="-457200">
              <a:buClr>
                <a:schemeClr val="tx1"/>
              </a:buClr>
              <a:buFont typeface="+mj-lt"/>
              <a:buAutoNum type="arabicPeriod" startAt="5"/>
            </a:pPr>
            <a:endParaRPr lang="en-US" sz="1900" dirty="0"/>
          </a:p>
          <a:p>
            <a:pPr marL="457200" indent="-457200">
              <a:buClr>
                <a:schemeClr val="tx1"/>
              </a:buClr>
              <a:buFont typeface="+mj-lt"/>
              <a:buAutoNum type="arabicPeriod" startAt="5"/>
            </a:pPr>
            <a:endParaRPr lang="en-US" sz="1900" dirty="0"/>
          </a:p>
          <a:p>
            <a:pPr marL="457200" indent="-457200">
              <a:buClr>
                <a:schemeClr val="tx1"/>
              </a:buClr>
              <a:buFont typeface="+mj-lt"/>
              <a:buAutoNum type="arabicPeriod" startAt="5"/>
            </a:pPr>
            <a:r>
              <a:rPr lang="en-US" sz="1900" dirty="0"/>
              <a:t>Producing an Incomplete Application</a:t>
            </a:r>
          </a:p>
          <a:p>
            <a:pPr marL="457200" indent="-457200">
              <a:buClr>
                <a:schemeClr val="tx1">
                  <a:lumMod val="50000"/>
                  <a:lumOff val="50000"/>
                </a:schemeClr>
              </a:buClr>
              <a:buFont typeface="+mj-lt"/>
              <a:buAutoNum type="arabicPeriod" startAt="5"/>
            </a:pPr>
            <a:r>
              <a:rPr lang="en-US" sz="1900" dirty="0">
                <a:solidFill>
                  <a:schemeClr val="bg2">
                    <a:lumMod val="90000"/>
                  </a:schemeClr>
                </a:solidFill>
              </a:rPr>
              <a:t>Overstuffing Your Application</a:t>
            </a:r>
          </a:p>
          <a:p>
            <a:pPr marL="457200" indent="-457200">
              <a:buClr>
                <a:schemeClr val="tx1">
                  <a:lumMod val="50000"/>
                  <a:lumOff val="50000"/>
                </a:schemeClr>
              </a:buClr>
              <a:buFont typeface="+mj-lt"/>
              <a:buAutoNum type="arabicPeriod" startAt="5"/>
            </a:pPr>
            <a:r>
              <a:rPr lang="en-US" sz="1900" dirty="0">
                <a:solidFill>
                  <a:schemeClr val="bg2">
                    <a:lumMod val="90000"/>
                  </a:schemeClr>
                </a:solidFill>
              </a:rPr>
              <a:t>Submitting a New Application but Referring to Previous Review Outcomes or Criticism</a:t>
            </a:r>
          </a:p>
          <a:p>
            <a:pPr marL="457200" indent="-457200">
              <a:buClr>
                <a:schemeClr val="tx1">
                  <a:lumMod val="50000"/>
                  <a:lumOff val="50000"/>
                </a:schemeClr>
              </a:buClr>
              <a:buFont typeface="+mj-lt"/>
              <a:buAutoNum type="arabicPeriod" startAt="5"/>
            </a:pPr>
            <a:r>
              <a:rPr lang="en-US" sz="1900" dirty="0">
                <a:solidFill>
                  <a:schemeClr val="bg2">
                    <a:lumMod val="90000"/>
                  </a:schemeClr>
                </a:solidFill>
              </a:rPr>
              <a:t>Using a Small Font</a:t>
            </a:r>
          </a:p>
        </p:txBody>
      </p:sp>
      <p:sp>
        <p:nvSpPr>
          <p:cNvPr id="2" name="Title 1"/>
          <p:cNvSpPr>
            <a:spLocks noGrp="1"/>
          </p:cNvSpPr>
          <p:nvPr>
            <p:ph type="title"/>
          </p:nvPr>
        </p:nvSpPr>
        <p:spPr/>
        <p:txBody>
          <a:bodyPr>
            <a:normAutofit fontScale="90000"/>
          </a:bodyPr>
          <a:lstStyle/>
          <a:p>
            <a:r>
              <a:rPr lang="en-US" sz="2700" dirty="0"/>
              <a:t>2. Avoid Common Applicant Pitfalls  </a:t>
            </a:r>
            <a:br>
              <a:rPr lang="en-US" dirty="0"/>
            </a:br>
            <a:endParaRPr lang="en-US" dirty="0"/>
          </a:p>
        </p:txBody>
      </p:sp>
    </p:spTree>
    <p:extLst>
      <p:ext uri="{BB962C8B-B14F-4D97-AF65-F5344CB8AC3E}">
        <p14:creationId xmlns:p14="http://schemas.microsoft.com/office/powerpoint/2010/main" val="2256316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5350"/>
            <a:ext cx="8229600" cy="3657600"/>
          </a:xfrm>
        </p:spPr>
        <p:txBody>
          <a:bodyPr>
            <a:normAutofit fontScale="92500" lnSpcReduction="10000"/>
          </a:bodyPr>
          <a:lstStyle/>
          <a:p>
            <a:pPr marL="0" indent="0">
              <a:buNone/>
            </a:pPr>
            <a:r>
              <a:rPr lang="en-US" b="1" dirty="0">
                <a:solidFill>
                  <a:srgbClr val="719500"/>
                </a:solidFill>
              </a:rPr>
              <a:t>Top 8 Pitfalls Producing and Submitting Applications</a:t>
            </a:r>
          </a:p>
          <a:p>
            <a:pPr marL="0" indent="0">
              <a:buNone/>
            </a:pPr>
            <a:endParaRPr lang="en-US" dirty="0"/>
          </a:p>
          <a:p>
            <a:pPr marL="457200" indent="-457200">
              <a:buClr>
                <a:schemeClr val="tx1"/>
              </a:buClr>
              <a:buFont typeface="+mj-lt"/>
              <a:buAutoNum type="arabicPeriod" startAt="4"/>
            </a:pPr>
            <a:endParaRPr lang="en-US" sz="1900" dirty="0"/>
          </a:p>
          <a:p>
            <a:pPr marL="457200" indent="-457200">
              <a:buClr>
                <a:schemeClr val="tx1"/>
              </a:buClr>
              <a:buFont typeface="+mj-lt"/>
              <a:buAutoNum type="arabicPeriod" startAt="4"/>
            </a:pPr>
            <a:endParaRPr lang="en-US" sz="1900" dirty="0"/>
          </a:p>
          <a:p>
            <a:pPr marL="457200" indent="-457200">
              <a:buClr>
                <a:schemeClr val="tx1"/>
              </a:buClr>
              <a:buFont typeface="+mj-lt"/>
              <a:buAutoNum type="arabicPeriod" startAt="4"/>
            </a:pPr>
            <a:endParaRPr lang="en-US" sz="1900" dirty="0"/>
          </a:p>
          <a:p>
            <a:pPr marL="457200" indent="-457200">
              <a:buClr>
                <a:schemeClr val="tx1"/>
              </a:buClr>
              <a:buFont typeface="+mj-lt"/>
              <a:buAutoNum type="arabicPeriod" startAt="4"/>
            </a:pPr>
            <a:r>
              <a:rPr lang="en-US" sz="2100" dirty="0"/>
              <a:t>Not Giving the Instructions Enough Attention</a:t>
            </a:r>
          </a:p>
          <a:p>
            <a:pPr marL="457200" indent="-457200">
              <a:buClr>
                <a:schemeClr val="tx1">
                  <a:lumMod val="50000"/>
                  <a:lumOff val="50000"/>
                </a:schemeClr>
              </a:buClr>
              <a:buFont typeface="+mj-lt"/>
              <a:buAutoNum type="arabicPeriod" startAt="4"/>
            </a:pPr>
            <a:r>
              <a:rPr lang="en-US" sz="2100" dirty="0">
                <a:solidFill>
                  <a:schemeClr val="bg2">
                    <a:lumMod val="90000"/>
                  </a:schemeClr>
                </a:solidFill>
              </a:rPr>
              <a:t>Producing an Incomplete Application</a:t>
            </a:r>
          </a:p>
          <a:p>
            <a:pPr marL="457200" indent="-457200">
              <a:buClr>
                <a:schemeClr val="tx1">
                  <a:lumMod val="50000"/>
                  <a:lumOff val="50000"/>
                </a:schemeClr>
              </a:buClr>
              <a:buFont typeface="+mj-lt"/>
              <a:buAutoNum type="arabicPeriod" startAt="4"/>
            </a:pPr>
            <a:r>
              <a:rPr lang="en-US" sz="2100" dirty="0">
                <a:solidFill>
                  <a:schemeClr val="bg2">
                    <a:lumMod val="90000"/>
                  </a:schemeClr>
                </a:solidFill>
              </a:rPr>
              <a:t>Overstuffing Your Application</a:t>
            </a:r>
          </a:p>
          <a:p>
            <a:pPr marL="457200" indent="-457200">
              <a:buClr>
                <a:schemeClr val="tx1">
                  <a:lumMod val="50000"/>
                  <a:lumOff val="50000"/>
                </a:schemeClr>
              </a:buClr>
              <a:buFont typeface="+mj-lt"/>
              <a:buAutoNum type="arabicPeriod" startAt="4"/>
            </a:pPr>
            <a:r>
              <a:rPr lang="en-US" sz="2100" dirty="0">
                <a:solidFill>
                  <a:schemeClr val="bg2">
                    <a:lumMod val="90000"/>
                  </a:schemeClr>
                </a:solidFill>
              </a:rPr>
              <a:t>Submitting a New Application but Referring to Previous Review Outcomes or Criticism</a:t>
            </a:r>
          </a:p>
          <a:p>
            <a:pPr marL="457200" indent="-457200">
              <a:buClr>
                <a:schemeClr val="tx1">
                  <a:lumMod val="50000"/>
                  <a:lumOff val="50000"/>
                </a:schemeClr>
              </a:buClr>
              <a:buFont typeface="+mj-lt"/>
              <a:buAutoNum type="arabicPeriod" startAt="4"/>
            </a:pPr>
            <a:r>
              <a:rPr lang="en-US" sz="2100" dirty="0">
                <a:solidFill>
                  <a:schemeClr val="bg2">
                    <a:lumMod val="90000"/>
                  </a:schemeClr>
                </a:solidFill>
              </a:rPr>
              <a:t>Using a Small Font</a:t>
            </a:r>
          </a:p>
        </p:txBody>
      </p:sp>
      <p:sp>
        <p:nvSpPr>
          <p:cNvPr id="2" name="Title 1"/>
          <p:cNvSpPr>
            <a:spLocks noGrp="1"/>
          </p:cNvSpPr>
          <p:nvPr>
            <p:ph type="title"/>
          </p:nvPr>
        </p:nvSpPr>
        <p:spPr/>
        <p:txBody>
          <a:bodyPr>
            <a:normAutofit fontScale="90000"/>
          </a:bodyPr>
          <a:lstStyle/>
          <a:p>
            <a:r>
              <a:rPr lang="en-US" sz="2700" dirty="0"/>
              <a:t>2. Avoid Common Applicant Pitfalls  </a:t>
            </a:r>
            <a:br>
              <a:rPr lang="en-US" dirty="0"/>
            </a:br>
            <a:endParaRPr lang="en-US" dirty="0"/>
          </a:p>
        </p:txBody>
      </p:sp>
    </p:spTree>
    <p:extLst>
      <p:ext uri="{BB962C8B-B14F-4D97-AF65-F5344CB8AC3E}">
        <p14:creationId xmlns:p14="http://schemas.microsoft.com/office/powerpoint/2010/main" val="225631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a:xfrm>
            <a:off x="457200" y="895350"/>
            <a:ext cx="8229600" cy="3581400"/>
          </a:xfrm>
        </p:spPr>
        <p:txBody>
          <a:bodyPr>
            <a:normAutofit fontScale="92500" lnSpcReduction="10000"/>
          </a:bodyPr>
          <a:lstStyle/>
          <a:p>
            <a:pPr marL="0" indent="0">
              <a:buNone/>
            </a:pPr>
            <a:r>
              <a:rPr lang="en-US" b="1" dirty="0">
                <a:solidFill>
                  <a:srgbClr val="719500"/>
                </a:solidFill>
              </a:rPr>
              <a:t>Top 8 Pitfalls Producing and Submitting Applications</a:t>
            </a:r>
          </a:p>
          <a:p>
            <a:pPr marL="0" indent="0">
              <a:buNone/>
            </a:pPr>
            <a:endParaRPr lang="en-US" dirty="0"/>
          </a:p>
          <a:p>
            <a:pPr marL="457200" indent="-457200">
              <a:buClr>
                <a:schemeClr val="tx1"/>
              </a:buClr>
              <a:buFont typeface="+mj-lt"/>
              <a:buAutoNum type="arabicPeriod" startAt="3"/>
            </a:pPr>
            <a:endParaRPr lang="en-US" sz="1900" dirty="0"/>
          </a:p>
          <a:p>
            <a:pPr marL="457200" indent="-457200">
              <a:buClr>
                <a:schemeClr val="tx1"/>
              </a:buClr>
              <a:buFont typeface="+mj-lt"/>
              <a:buAutoNum type="arabicPeriod" startAt="3"/>
            </a:pPr>
            <a:endParaRPr lang="en-US" sz="1900" dirty="0"/>
          </a:p>
          <a:p>
            <a:pPr marL="457200" indent="-457200">
              <a:buClr>
                <a:schemeClr val="tx1"/>
              </a:buClr>
              <a:buFont typeface="+mj-lt"/>
              <a:buAutoNum type="arabicPeriod" startAt="3"/>
            </a:pPr>
            <a:r>
              <a:rPr lang="en-US" sz="2100" dirty="0"/>
              <a:t>Not Using the Right Application Form </a:t>
            </a:r>
          </a:p>
          <a:p>
            <a:pPr marL="457200" indent="-457200">
              <a:buClr>
                <a:schemeClr val="tx1">
                  <a:lumMod val="50000"/>
                  <a:lumOff val="50000"/>
                </a:schemeClr>
              </a:buClr>
              <a:buFont typeface="+mj-lt"/>
              <a:buAutoNum type="arabicPeriod" startAt="3"/>
            </a:pPr>
            <a:r>
              <a:rPr lang="en-US" sz="2100" dirty="0">
                <a:solidFill>
                  <a:schemeClr val="bg2">
                    <a:lumMod val="90000"/>
                  </a:schemeClr>
                </a:solidFill>
              </a:rPr>
              <a:t>Not Giving the Instructions Enough Attention</a:t>
            </a:r>
          </a:p>
          <a:p>
            <a:pPr marL="457200" indent="-457200">
              <a:buClr>
                <a:schemeClr val="tx1">
                  <a:lumMod val="50000"/>
                  <a:lumOff val="50000"/>
                </a:schemeClr>
              </a:buClr>
              <a:buFont typeface="+mj-lt"/>
              <a:buAutoNum type="arabicPeriod" startAt="3"/>
            </a:pPr>
            <a:r>
              <a:rPr lang="en-US" sz="2100" dirty="0">
                <a:solidFill>
                  <a:schemeClr val="bg2">
                    <a:lumMod val="90000"/>
                  </a:schemeClr>
                </a:solidFill>
              </a:rPr>
              <a:t>Producing an Incomplete Application</a:t>
            </a:r>
          </a:p>
          <a:p>
            <a:pPr marL="457200" indent="-457200">
              <a:buClr>
                <a:schemeClr val="tx1">
                  <a:lumMod val="50000"/>
                  <a:lumOff val="50000"/>
                </a:schemeClr>
              </a:buClr>
              <a:buFont typeface="+mj-lt"/>
              <a:buAutoNum type="arabicPeriod" startAt="3"/>
            </a:pPr>
            <a:r>
              <a:rPr lang="en-US" sz="2100" dirty="0">
                <a:solidFill>
                  <a:schemeClr val="bg2">
                    <a:lumMod val="90000"/>
                  </a:schemeClr>
                </a:solidFill>
              </a:rPr>
              <a:t>Overstuffing Your Application</a:t>
            </a:r>
          </a:p>
          <a:p>
            <a:pPr marL="457200" indent="-457200">
              <a:buClr>
                <a:schemeClr val="tx1">
                  <a:lumMod val="50000"/>
                  <a:lumOff val="50000"/>
                </a:schemeClr>
              </a:buClr>
              <a:buFont typeface="+mj-lt"/>
              <a:buAutoNum type="arabicPeriod" startAt="3"/>
            </a:pPr>
            <a:r>
              <a:rPr lang="en-US" sz="2100" dirty="0">
                <a:solidFill>
                  <a:schemeClr val="bg2">
                    <a:lumMod val="90000"/>
                  </a:schemeClr>
                </a:solidFill>
              </a:rPr>
              <a:t>Submitting a New Application but Referring to Previous Review Outcomes or Criticism</a:t>
            </a:r>
          </a:p>
          <a:p>
            <a:pPr marL="457200" indent="-457200">
              <a:buClr>
                <a:schemeClr val="tx1">
                  <a:lumMod val="50000"/>
                  <a:lumOff val="50000"/>
                </a:schemeClr>
              </a:buClr>
              <a:buFont typeface="+mj-lt"/>
              <a:buAutoNum type="arabicPeriod" startAt="3"/>
            </a:pPr>
            <a:r>
              <a:rPr lang="en-US" sz="2100" dirty="0">
                <a:solidFill>
                  <a:schemeClr val="bg2">
                    <a:lumMod val="90000"/>
                  </a:schemeClr>
                </a:solidFill>
              </a:rPr>
              <a:t>Using a Small Font</a:t>
            </a:r>
          </a:p>
        </p:txBody>
      </p:sp>
      <p:sp>
        <p:nvSpPr>
          <p:cNvPr id="2" name="Title 1"/>
          <p:cNvSpPr>
            <a:spLocks noGrp="1"/>
          </p:cNvSpPr>
          <p:nvPr>
            <p:ph type="title"/>
          </p:nvPr>
        </p:nvSpPr>
        <p:spPr/>
        <p:txBody>
          <a:bodyPr>
            <a:normAutofit fontScale="90000"/>
          </a:bodyPr>
          <a:lstStyle/>
          <a:p>
            <a:r>
              <a:rPr lang="en-US" sz="2700" dirty="0"/>
              <a:t>2. Avoid Common Applicant Pitfalls  </a:t>
            </a:r>
            <a:br>
              <a:rPr lang="en-US" dirty="0"/>
            </a:br>
            <a:endParaRPr lang="en-US" dirty="0"/>
          </a:p>
        </p:txBody>
      </p:sp>
    </p:spTree>
    <p:extLst>
      <p:ext uri="{BB962C8B-B14F-4D97-AF65-F5344CB8AC3E}">
        <p14:creationId xmlns:p14="http://schemas.microsoft.com/office/powerpoint/2010/main" val="225631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076700"/>
          </a:xfrm>
        </p:spPr>
        <p:txBody>
          <a:bodyPr>
            <a:normAutofit fontScale="92500" lnSpcReduction="10000"/>
          </a:bodyPr>
          <a:lstStyle/>
          <a:p>
            <a:pPr marL="0" indent="0">
              <a:buNone/>
            </a:pPr>
            <a:endParaRPr lang="en-US" b="1" dirty="0">
              <a:solidFill>
                <a:srgbClr val="719500"/>
              </a:solidFill>
            </a:endParaRPr>
          </a:p>
          <a:p>
            <a:pPr marL="0" indent="0">
              <a:buNone/>
            </a:pPr>
            <a:r>
              <a:rPr lang="en-US" b="1" dirty="0">
                <a:solidFill>
                  <a:srgbClr val="719500"/>
                </a:solidFill>
              </a:rPr>
              <a:t>Top 8 Pitfalls Producing and Submitting Applications</a:t>
            </a:r>
          </a:p>
          <a:p>
            <a:pPr marL="0" indent="0">
              <a:buClr>
                <a:schemeClr val="tx1"/>
              </a:buClr>
              <a:buNone/>
            </a:pPr>
            <a:endParaRPr lang="en-US" sz="2100" dirty="0"/>
          </a:p>
          <a:p>
            <a:pPr marL="457200" indent="-457200">
              <a:buClr>
                <a:schemeClr val="tx1"/>
              </a:buClr>
              <a:buFont typeface="+mj-lt"/>
              <a:buAutoNum type="arabicPeriod" startAt="2"/>
            </a:pPr>
            <a:endParaRPr lang="en-US" dirty="0"/>
          </a:p>
          <a:p>
            <a:pPr marL="457200" indent="-457200">
              <a:buClr>
                <a:schemeClr val="tx1"/>
              </a:buClr>
              <a:buFont typeface="+mj-lt"/>
              <a:buAutoNum type="arabicPeriod" startAt="2"/>
            </a:pPr>
            <a:r>
              <a:rPr lang="en-US" sz="2100" dirty="0"/>
              <a:t>Submitting Your Application at the Last Minute </a:t>
            </a:r>
          </a:p>
          <a:p>
            <a:pPr marL="457200" indent="-457200">
              <a:buClr>
                <a:schemeClr val="tx1">
                  <a:lumMod val="50000"/>
                  <a:lumOff val="50000"/>
                </a:schemeClr>
              </a:buClr>
              <a:buFont typeface="+mj-lt"/>
              <a:buAutoNum type="arabicPeriod" startAt="2"/>
            </a:pPr>
            <a:r>
              <a:rPr lang="en-US" sz="2100" dirty="0">
                <a:solidFill>
                  <a:schemeClr val="bg2">
                    <a:lumMod val="90000"/>
                  </a:schemeClr>
                </a:solidFill>
              </a:rPr>
              <a:t>Not Using the Right Application Form </a:t>
            </a:r>
          </a:p>
          <a:p>
            <a:pPr marL="457200" indent="-457200">
              <a:buClr>
                <a:schemeClr val="tx1">
                  <a:lumMod val="50000"/>
                  <a:lumOff val="50000"/>
                </a:schemeClr>
              </a:buClr>
              <a:buFont typeface="+mj-lt"/>
              <a:buAutoNum type="arabicPeriod" startAt="2"/>
            </a:pPr>
            <a:r>
              <a:rPr lang="en-US" sz="2100" dirty="0">
                <a:solidFill>
                  <a:schemeClr val="bg2">
                    <a:lumMod val="90000"/>
                  </a:schemeClr>
                </a:solidFill>
              </a:rPr>
              <a:t>Not Giving the Instructions Enough Attention</a:t>
            </a:r>
          </a:p>
          <a:p>
            <a:pPr marL="457200" indent="-457200">
              <a:buClr>
                <a:schemeClr val="tx1">
                  <a:lumMod val="50000"/>
                  <a:lumOff val="50000"/>
                </a:schemeClr>
              </a:buClr>
              <a:buFont typeface="+mj-lt"/>
              <a:buAutoNum type="arabicPeriod" startAt="2"/>
            </a:pPr>
            <a:r>
              <a:rPr lang="en-US" sz="2100" dirty="0">
                <a:solidFill>
                  <a:schemeClr val="bg2">
                    <a:lumMod val="90000"/>
                  </a:schemeClr>
                </a:solidFill>
              </a:rPr>
              <a:t>Producing an Incomplete Application</a:t>
            </a:r>
          </a:p>
          <a:p>
            <a:pPr marL="457200" indent="-457200">
              <a:buClr>
                <a:schemeClr val="tx1">
                  <a:lumMod val="50000"/>
                  <a:lumOff val="50000"/>
                </a:schemeClr>
              </a:buClr>
              <a:buFont typeface="+mj-lt"/>
              <a:buAutoNum type="arabicPeriod" startAt="2"/>
            </a:pPr>
            <a:r>
              <a:rPr lang="en-US" sz="2100" dirty="0">
                <a:solidFill>
                  <a:schemeClr val="bg2">
                    <a:lumMod val="90000"/>
                  </a:schemeClr>
                </a:solidFill>
              </a:rPr>
              <a:t>Overstuffing Your Application</a:t>
            </a:r>
          </a:p>
          <a:p>
            <a:pPr marL="457200" indent="-457200">
              <a:buClr>
                <a:schemeClr val="tx1">
                  <a:lumMod val="50000"/>
                  <a:lumOff val="50000"/>
                </a:schemeClr>
              </a:buClr>
              <a:buFont typeface="+mj-lt"/>
              <a:buAutoNum type="arabicPeriod" startAt="2"/>
            </a:pPr>
            <a:r>
              <a:rPr lang="en-US" sz="2100" dirty="0">
                <a:solidFill>
                  <a:schemeClr val="bg2">
                    <a:lumMod val="90000"/>
                  </a:schemeClr>
                </a:solidFill>
              </a:rPr>
              <a:t>Submitting a New Application but Referring to Previous Review Outcomes or Criticism</a:t>
            </a:r>
          </a:p>
          <a:p>
            <a:pPr marL="457200" indent="-457200">
              <a:buClr>
                <a:schemeClr val="tx1">
                  <a:lumMod val="50000"/>
                  <a:lumOff val="50000"/>
                </a:schemeClr>
              </a:buClr>
              <a:buFont typeface="+mj-lt"/>
              <a:buAutoNum type="arabicPeriod" startAt="2"/>
            </a:pPr>
            <a:r>
              <a:rPr lang="en-US" sz="2100" dirty="0">
                <a:solidFill>
                  <a:schemeClr val="bg2">
                    <a:lumMod val="90000"/>
                  </a:schemeClr>
                </a:solidFill>
              </a:rPr>
              <a:t>Using a Small Font</a:t>
            </a:r>
          </a:p>
        </p:txBody>
      </p:sp>
      <p:sp>
        <p:nvSpPr>
          <p:cNvPr id="2" name="Title 1"/>
          <p:cNvSpPr>
            <a:spLocks noGrp="1"/>
          </p:cNvSpPr>
          <p:nvPr>
            <p:ph type="title"/>
          </p:nvPr>
        </p:nvSpPr>
        <p:spPr/>
        <p:txBody>
          <a:bodyPr>
            <a:normAutofit fontScale="90000"/>
          </a:bodyPr>
          <a:lstStyle/>
          <a:p>
            <a:r>
              <a:rPr lang="en-US" sz="2700" dirty="0"/>
              <a:t>2. Avoid Common Applicant Pitfalls  </a:t>
            </a:r>
            <a:br>
              <a:rPr lang="en-US" dirty="0"/>
            </a:br>
            <a:endParaRPr lang="en-US" dirty="0"/>
          </a:p>
        </p:txBody>
      </p:sp>
    </p:spTree>
    <p:extLst>
      <p:ext uri="{BB962C8B-B14F-4D97-AF65-F5344CB8AC3E}">
        <p14:creationId xmlns:p14="http://schemas.microsoft.com/office/powerpoint/2010/main" val="225631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A pie chart that shows that 83% or $26 billion is spent outside NIH and 17% or $5 billion of NIH funding is spent inside NIH">
            <a:extLst>
              <a:ext uri="{FF2B5EF4-FFF2-40B4-BE49-F238E27FC236}">
                <a16:creationId xmlns:a16="http://schemas.microsoft.com/office/drawing/2014/main" id="{06068D46-926B-497B-A6E7-D236332FE0E4}"/>
              </a:ext>
            </a:extLst>
          </p:cNvPr>
          <p:cNvPicPr>
            <a:picLocks noChangeAspect="1"/>
          </p:cNvPicPr>
          <p:nvPr/>
        </p:nvPicPr>
        <p:blipFill>
          <a:blip r:embed="rId3"/>
          <a:stretch>
            <a:fillRect/>
          </a:stretch>
        </p:blipFill>
        <p:spPr>
          <a:xfrm>
            <a:off x="1941348" y="999540"/>
            <a:ext cx="4840452" cy="3443844"/>
          </a:xfrm>
          <a:prstGeom prst="rect">
            <a:avLst/>
          </a:prstGeom>
        </p:spPr>
      </p:pic>
      <p:sp>
        <p:nvSpPr>
          <p:cNvPr id="6148" name="Rectangle 11"/>
          <p:cNvSpPr>
            <a:spLocks noGrp="1" noChangeArrowheads="1"/>
          </p:cNvSpPr>
          <p:nvPr>
            <p:ph type="title"/>
          </p:nvPr>
        </p:nvSpPr>
        <p:spPr>
          <a:xfrm>
            <a:off x="609600" y="288206"/>
            <a:ext cx="6172200" cy="571499"/>
          </a:xfrm>
        </p:spPr>
        <p:txBody>
          <a:bodyPr>
            <a:noAutofit/>
          </a:bodyPr>
          <a:lstStyle/>
          <a:p>
            <a:r>
              <a:rPr lang="en-US" b="1" dirty="0"/>
              <a:t>How to Get a Piece of the Pie</a:t>
            </a:r>
            <a:br>
              <a:rPr lang="en-US" b="1" dirty="0"/>
            </a:br>
            <a:r>
              <a:rPr lang="en-US" sz="2000" b="1" dirty="0"/>
              <a:t>FY 2016 Enacted: $31.3 Billion</a:t>
            </a:r>
            <a:endParaRPr lang="en-US" sz="2000" b="1" dirty="0">
              <a:solidFill>
                <a:srgbClr val="FFC000"/>
              </a:solidFill>
            </a:endParaRPr>
          </a:p>
        </p:txBody>
      </p:sp>
    </p:spTree>
    <p:extLst>
      <p:ext uri="{BB962C8B-B14F-4D97-AF65-F5344CB8AC3E}">
        <p14:creationId xmlns:p14="http://schemas.microsoft.com/office/powerpoint/2010/main" val="1648562654"/>
      </p:ext>
    </p:extLst>
  </p:cSld>
  <p:clrMapOvr>
    <a:masterClrMapping/>
  </p:clrMapOvr>
  <p:transition advTm="263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619500"/>
          </a:xfrm>
        </p:spPr>
        <p:txBody>
          <a:bodyPr>
            <a:normAutofit fontScale="92500" lnSpcReduction="10000"/>
          </a:bodyPr>
          <a:lstStyle/>
          <a:p>
            <a:pPr marL="0" indent="0">
              <a:buNone/>
            </a:pPr>
            <a:r>
              <a:rPr lang="en-US" b="1" dirty="0">
                <a:solidFill>
                  <a:srgbClr val="719500"/>
                </a:solidFill>
              </a:rPr>
              <a:t>Top 8 Pitfalls Producing and Submitting Applications</a:t>
            </a:r>
          </a:p>
          <a:p>
            <a:pPr marL="0" indent="0">
              <a:buNone/>
            </a:pPr>
            <a:endParaRPr lang="en-US" dirty="0"/>
          </a:p>
          <a:p>
            <a:pPr marL="457200" indent="-457200">
              <a:buClr>
                <a:schemeClr val="tx1"/>
              </a:buClr>
              <a:buFont typeface="+mj-lt"/>
              <a:buAutoNum type="arabicPeriod"/>
            </a:pPr>
            <a:r>
              <a:rPr lang="en-US" sz="2100" dirty="0"/>
              <a:t>Failing to Appreciate Submission Is a Multi-Step Process </a:t>
            </a:r>
          </a:p>
          <a:p>
            <a:pPr marL="457200" indent="-457200">
              <a:buClr>
                <a:schemeClr val="tx1">
                  <a:lumMod val="50000"/>
                  <a:lumOff val="50000"/>
                </a:schemeClr>
              </a:buClr>
              <a:buFont typeface="+mj-lt"/>
              <a:buAutoNum type="arabicPeriod"/>
            </a:pPr>
            <a:r>
              <a:rPr lang="en-US" sz="2100" dirty="0">
                <a:solidFill>
                  <a:schemeClr val="bg2">
                    <a:lumMod val="90000"/>
                  </a:schemeClr>
                </a:solidFill>
              </a:rPr>
              <a:t>Submitting Your Application at the Last Minute </a:t>
            </a:r>
          </a:p>
          <a:p>
            <a:pPr marL="457200" indent="-457200">
              <a:buClr>
                <a:schemeClr val="tx1">
                  <a:lumMod val="50000"/>
                  <a:lumOff val="50000"/>
                </a:schemeClr>
              </a:buClr>
              <a:buFont typeface="+mj-lt"/>
              <a:buAutoNum type="arabicPeriod"/>
            </a:pPr>
            <a:r>
              <a:rPr lang="en-US" sz="2100" dirty="0">
                <a:solidFill>
                  <a:schemeClr val="bg2">
                    <a:lumMod val="90000"/>
                  </a:schemeClr>
                </a:solidFill>
              </a:rPr>
              <a:t>Not Using the Right Application Form </a:t>
            </a:r>
          </a:p>
          <a:p>
            <a:pPr marL="457200" indent="-457200">
              <a:buClr>
                <a:schemeClr val="tx1">
                  <a:lumMod val="50000"/>
                  <a:lumOff val="50000"/>
                </a:schemeClr>
              </a:buClr>
              <a:buFont typeface="+mj-lt"/>
              <a:buAutoNum type="arabicPeriod"/>
            </a:pPr>
            <a:r>
              <a:rPr lang="en-US" sz="2100" dirty="0">
                <a:solidFill>
                  <a:schemeClr val="bg2">
                    <a:lumMod val="90000"/>
                  </a:schemeClr>
                </a:solidFill>
              </a:rPr>
              <a:t>Not Giving the Instructions Enough Attention</a:t>
            </a:r>
          </a:p>
          <a:p>
            <a:pPr marL="457200" indent="-457200">
              <a:buClr>
                <a:schemeClr val="tx1">
                  <a:lumMod val="50000"/>
                  <a:lumOff val="50000"/>
                </a:schemeClr>
              </a:buClr>
              <a:buFont typeface="+mj-lt"/>
              <a:buAutoNum type="arabicPeriod"/>
            </a:pPr>
            <a:r>
              <a:rPr lang="en-US" sz="2100" dirty="0">
                <a:solidFill>
                  <a:schemeClr val="bg2">
                    <a:lumMod val="90000"/>
                  </a:schemeClr>
                </a:solidFill>
              </a:rPr>
              <a:t>Producing an Incomplete Application</a:t>
            </a:r>
          </a:p>
          <a:p>
            <a:pPr marL="457200" indent="-457200">
              <a:buClr>
                <a:schemeClr val="tx1">
                  <a:lumMod val="50000"/>
                  <a:lumOff val="50000"/>
                </a:schemeClr>
              </a:buClr>
              <a:buFont typeface="+mj-lt"/>
              <a:buAutoNum type="arabicPeriod"/>
            </a:pPr>
            <a:r>
              <a:rPr lang="en-US" sz="2100" dirty="0">
                <a:solidFill>
                  <a:schemeClr val="bg2">
                    <a:lumMod val="90000"/>
                  </a:schemeClr>
                </a:solidFill>
              </a:rPr>
              <a:t>Overstuffing Your Application</a:t>
            </a:r>
          </a:p>
          <a:p>
            <a:pPr marL="457200" indent="-457200">
              <a:buClr>
                <a:schemeClr val="tx1">
                  <a:lumMod val="50000"/>
                  <a:lumOff val="50000"/>
                </a:schemeClr>
              </a:buClr>
              <a:buFont typeface="+mj-lt"/>
              <a:buAutoNum type="arabicPeriod"/>
            </a:pPr>
            <a:r>
              <a:rPr lang="en-US" sz="2100" dirty="0">
                <a:solidFill>
                  <a:schemeClr val="bg2">
                    <a:lumMod val="90000"/>
                  </a:schemeClr>
                </a:solidFill>
              </a:rPr>
              <a:t>Submitting a New Application but Referring to Previous Review Outcomes or Criticism</a:t>
            </a:r>
          </a:p>
          <a:p>
            <a:pPr marL="457200" indent="-457200">
              <a:buClr>
                <a:schemeClr val="tx1">
                  <a:lumMod val="50000"/>
                  <a:lumOff val="50000"/>
                </a:schemeClr>
              </a:buClr>
              <a:buFont typeface="+mj-lt"/>
              <a:buAutoNum type="arabicPeriod"/>
            </a:pPr>
            <a:r>
              <a:rPr lang="en-US" sz="2100" dirty="0">
                <a:solidFill>
                  <a:schemeClr val="bg2">
                    <a:lumMod val="90000"/>
                  </a:schemeClr>
                </a:solidFill>
              </a:rPr>
              <a:t>Using a Small Font</a:t>
            </a:r>
          </a:p>
        </p:txBody>
      </p:sp>
      <p:sp>
        <p:nvSpPr>
          <p:cNvPr id="2" name="Title 1"/>
          <p:cNvSpPr>
            <a:spLocks noGrp="1"/>
          </p:cNvSpPr>
          <p:nvPr>
            <p:ph type="title"/>
          </p:nvPr>
        </p:nvSpPr>
        <p:spPr/>
        <p:txBody>
          <a:bodyPr>
            <a:normAutofit fontScale="90000"/>
          </a:bodyPr>
          <a:lstStyle/>
          <a:p>
            <a:r>
              <a:rPr lang="en-US" sz="2700" dirty="0"/>
              <a:t>2. Avoid Common Applicant Pitfalls  </a:t>
            </a:r>
            <a:br>
              <a:rPr lang="en-US" dirty="0"/>
            </a:br>
            <a:endParaRPr lang="en-US" dirty="0"/>
          </a:p>
        </p:txBody>
      </p:sp>
    </p:spTree>
    <p:extLst>
      <p:ext uri="{BB962C8B-B14F-4D97-AF65-F5344CB8AC3E}">
        <p14:creationId xmlns:p14="http://schemas.microsoft.com/office/powerpoint/2010/main" val="2256316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idx="1"/>
          </p:nvPr>
        </p:nvSpPr>
        <p:spPr>
          <a:xfrm>
            <a:off x="457200" y="3829050"/>
            <a:ext cx="8229600" cy="514350"/>
          </a:xfrm>
        </p:spPr>
        <p:txBody>
          <a:bodyPr>
            <a:normAutofit fontScale="70000" lnSpcReduction="20000"/>
          </a:bodyPr>
          <a:lstStyle/>
          <a:p>
            <a:pPr marL="0" indent="0">
              <a:buNone/>
            </a:pPr>
            <a:endParaRPr lang="en-US" dirty="0"/>
          </a:p>
          <a:p>
            <a:pPr marL="0" indent="0" algn="ctr">
              <a:buNone/>
            </a:pPr>
            <a:r>
              <a:rPr lang="en-US" b="1" dirty="0">
                <a:hlinkClick r:id="rId2"/>
              </a:rPr>
              <a:t>http://projectreporter.nih.gov/reporter.cfm</a:t>
            </a:r>
            <a:endParaRPr lang="en-US" b="1" dirty="0"/>
          </a:p>
        </p:txBody>
      </p:sp>
      <p:pic>
        <p:nvPicPr>
          <p:cNvPr id="5122" name="Picture 2" descr="A screenshot of the search page for the  NIH Reporter Web site with red circles highlighting the Matchmaker tab and the text search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028700"/>
            <a:ext cx="479742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t>3. Help Direct Your Application to the Best Place</a:t>
            </a:r>
            <a:br>
              <a:rPr lang="en-US" dirty="0"/>
            </a:br>
            <a:r>
              <a:rPr lang="en-US" dirty="0"/>
              <a:t>    for Review and Funding </a:t>
            </a:r>
          </a:p>
        </p:txBody>
      </p:sp>
    </p:spTree>
    <p:extLst>
      <p:ext uri="{BB962C8B-B14F-4D97-AF65-F5344CB8AC3E}">
        <p14:creationId xmlns:p14="http://schemas.microsoft.com/office/powerpoint/2010/main" val="2916533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mage of the NIH homepage with red circles highlighting the &quot;Study Section&quot; link and the &quot;Find a Study Section&quot; l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47750"/>
            <a:ext cx="441960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81000" y="3943350"/>
            <a:ext cx="8229600" cy="514350"/>
          </a:xfrm>
        </p:spPr>
        <p:txBody>
          <a:bodyPr/>
          <a:lstStyle/>
          <a:p>
            <a:pPr marL="0" indent="0" algn="ctr">
              <a:buNone/>
            </a:pPr>
            <a:r>
              <a:rPr lang="en-US" b="1" dirty="0">
                <a:hlinkClick r:id="rId4"/>
              </a:rPr>
              <a:t>http://www.csr.nih.gov</a:t>
            </a:r>
            <a:r>
              <a:rPr lang="en-US" b="1" dirty="0"/>
              <a:t> </a:t>
            </a:r>
          </a:p>
          <a:p>
            <a:endParaRPr lang="en-US" dirty="0"/>
          </a:p>
        </p:txBody>
      </p:sp>
      <p:sp>
        <p:nvSpPr>
          <p:cNvPr id="2" name="Title 1"/>
          <p:cNvSpPr>
            <a:spLocks noGrp="1"/>
          </p:cNvSpPr>
          <p:nvPr>
            <p:ph type="title"/>
          </p:nvPr>
        </p:nvSpPr>
        <p:spPr>
          <a:xfrm>
            <a:off x="381000" y="133350"/>
            <a:ext cx="8229600" cy="571500"/>
          </a:xfrm>
        </p:spPr>
        <p:txBody>
          <a:bodyPr>
            <a:normAutofit fontScale="90000"/>
          </a:bodyPr>
          <a:lstStyle/>
          <a:p>
            <a:r>
              <a:rPr lang="en-US" sz="2700" dirty="0"/>
              <a:t>3. Help Direct Your Application to the Best Place</a:t>
            </a:r>
            <a:br>
              <a:rPr lang="en-US" sz="2700" dirty="0"/>
            </a:br>
            <a:r>
              <a:rPr lang="en-US" sz="2700" dirty="0"/>
              <a:t>    for Review and Funding </a:t>
            </a:r>
            <a:endParaRPr lang="en-US" dirty="0"/>
          </a:p>
        </p:txBody>
      </p:sp>
    </p:spTree>
    <p:extLst>
      <p:ext uri="{BB962C8B-B14F-4D97-AF65-F5344CB8AC3E}">
        <p14:creationId xmlns:p14="http://schemas.microsoft.com/office/powerpoint/2010/main" val="166078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447800" y="4171950"/>
            <a:ext cx="5029200" cy="363285"/>
          </a:xfrm>
          <a:prstGeom prst="rect">
            <a:avLst/>
          </a:prstGeom>
          <a:solidFill>
            <a:schemeClr val="bg1"/>
          </a:solidFill>
          <a:ln>
            <a:noFill/>
          </a:ln>
          <a:extLst/>
        </p:spPr>
        <p:txBody>
          <a:bodyPr wrap="square" lIns="85433" tIns="42726" rIns="85433" bIns="42726" rtlCol="0">
            <a:spAutoFit/>
          </a:bodyPr>
          <a:lstStyle/>
          <a:p>
            <a:pPr eaLnBrk="1" hangingPunct="1">
              <a:spcBef>
                <a:spcPct val="50000"/>
              </a:spcBef>
            </a:pPr>
            <a:r>
              <a:rPr lang="en-US" b="1" dirty="0">
                <a:solidFill>
                  <a:srgbClr val="C00000"/>
                </a:solidFill>
              </a:rPr>
              <a:t>Never Request Specific Reviewers</a:t>
            </a:r>
          </a:p>
        </p:txBody>
      </p:sp>
      <p:pic>
        <p:nvPicPr>
          <p:cNvPr id="2050" name="Picture 2" descr="An image of the Internet Assignment Request form with arrows pointing out the boxes for requesting Institute assignment(s), Requesting review group assignment(s), Identifying conflicts of interest, and suggesting expertise needed to review your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9775"/>
            <a:ext cx="8748713"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14300"/>
            <a:ext cx="8229600" cy="571500"/>
          </a:xfrm>
        </p:spPr>
        <p:txBody>
          <a:bodyPr>
            <a:normAutofit/>
          </a:bodyPr>
          <a:lstStyle/>
          <a:p>
            <a:r>
              <a:rPr lang="en-US" sz="2400" dirty="0"/>
              <a:t>Assignment Request Form</a:t>
            </a:r>
          </a:p>
        </p:txBody>
      </p:sp>
    </p:spTree>
    <p:extLst>
      <p:ext uri="{BB962C8B-B14F-4D97-AF65-F5344CB8AC3E}">
        <p14:creationId xmlns:p14="http://schemas.microsoft.com/office/powerpoint/2010/main" val="3099985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hoto of a group of reviewers around a square of tables discussing a grant applicaiton. Source: CSR/NI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733836"/>
            <a:ext cx="6477000" cy="1361914"/>
          </a:xfrm>
          <a:prstGeom prst="rect">
            <a:avLst/>
          </a:prstGeom>
        </p:spPr>
      </p:pic>
      <p:sp>
        <p:nvSpPr>
          <p:cNvPr id="3" name="Content Placeholder 2"/>
          <p:cNvSpPr>
            <a:spLocks noGrp="1"/>
          </p:cNvSpPr>
          <p:nvPr>
            <p:ph idx="1"/>
          </p:nvPr>
        </p:nvSpPr>
        <p:spPr/>
        <p:txBody>
          <a:bodyPr>
            <a:normAutofit/>
          </a:bodyPr>
          <a:lstStyle/>
          <a:p>
            <a:pPr marL="0" indent="0">
              <a:buNone/>
            </a:pPr>
            <a:r>
              <a:rPr lang="en-US" dirty="0"/>
              <a:t>Reviewers:</a:t>
            </a:r>
          </a:p>
          <a:p>
            <a:r>
              <a:rPr lang="en-US" dirty="0"/>
              <a:t>Have a broad range of scientific expertise and background</a:t>
            </a:r>
          </a:p>
          <a:p>
            <a:r>
              <a:rPr lang="en-US" dirty="0"/>
              <a:t>Are experts in the field, but maybe not in exact area of your application</a:t>
            </a:r>
          </a:p>
          <a:p>
            <a:endParaRPr lang="en-US" dirty="0"/>
          </a:p>
        </p:txBody>
      </p:sp>
      <p:sp>
        <p:nvSpPr>
          <p:cNvPr id="2" name="Title 1"/>
          <p:cNvSpPr>
            <a:spLocks noGrp="1"/>
          </p:cNvSpPr>
          <p:nvPr>
            <p:ph type="title"/>
          </p:nvPr>
        </p:nvSpPr>
        <p:spPr/>
        <p:txBody>
          <a:bodyPr>
            <a:normAutofit/>
          </a:bodyPr>
          <a:lstStyle/>
          <a:p>
            <a:r>
              <a:rPr lang="en-US" dirty="0"/>
              <a:t>4. Understand Who Your Reviewers Are</a:t>
            </a:r>
          </a:p>
        </p:txBody>
      </p:sp>
    </p:spTree>
    <p:extLst>
      <p:ext uri="{BB962C8B-B14F-4D97-AF65-F5344CB8AC3E}">
        <p14:creationId xmlns:p14="http://schemas.microsoft.com/office/powerpoint/2010/main" val="3245662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 of CSR reviewers discussing an application at a meeting tab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906" y="1588591"/>
            <a:ext cx="2691694" cy="1135559"/>
          </a:xfrm>
          <a:prstGeom prst="rect">
            <a:avLst/>
          </a:prstGeom>
        </p:spPr>
      </p:pic>
      <p:pic>
        <p:nvPicPr>
          <p:cNvPr id="7" name="Picture 2" descr="A photo of a diverse group of reviewers discussing a grant applicati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762" y="1607641"/>
            <a:ext cx="2692039" cy="113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hoto of CSR reviewers discussing an application at a meeting tab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0084" y="1588591"/>
            <a:ext cx="2669116" cy="1126034"/>
          </a:xfrm>
          <a:prstGeom prst="rect">
            <a:avLst/>
          </a:prstGeom>
        </p:spPr>
      </p:pic>
      <p:sp>
        <p:nvSpPr>
          <p:cNvPr id="4" name="Rectangle 3"/>
          <p:cNvSpPr/>
          <p:nvPr/>
        </p:nvSpPr>
        <p:spPr>
          <a:xfrm>
            <a:off x="2362200" y="3265185"/>
            <a:ext cx="4324132" cy="523220"/>
          </a:xfrm>
          <a:prstGeom prst="rect">
            <a:avLst/>
          </a:prstGeom>
        </p:spPr>
        <p:txBody>
          <a:bodyPr wrap="none">
            <a:spAutoFit/>
          </a:bodyPr>
          <a:lstStyle/>
          <a:p>
            <a:r>
              <a:rPr lang="en-US" sz="2800" b="1" dirty="0">
                <a:solidFill>
                  <a:srgbClr val="719500"/>
                </a:solidFill>
              </a:rPr>
              <a:t>www.csr.nih.gov/rosters</a:t>
            </a:r>
          </a:p>
        </p:txBody>
      </p:sp>
      <p:sp>
        <p:nvSpPr>
          <p:cNvPr id="3" name="TextBox 2"/>
          <p:cNvSpPr txBox="1"/>
          <p:nvPr/>
        </p:nvSpPr>
        <p:spPr bwMode="auto">
          <a:xfrm>
            <a:off x="1981200" y="995613"/>
            <a:ext cx="5638800" cy="455618"/>
          </a:xfrm>
          <a:prstGeom prst="rect">
            <a:avLst/>
          </a:prstGeom>
          <a:solidFill>
            <a:schemeClr val="bg1"/>
          </a:solidFill>
          <a:ln>
            <a:noFill/>
          </a:ln>
          <a:extLst/>
        </p:spPr>
        <p:txBody>
          <a:bodyPr wrap="square" lIns="85433" tIns="42726" rIns="85433" bIns="42726" rtlCol="0">
            <a:spAutoFit/>
          </a:bodyPr>
          <a:lstStyle/>
          <a:p>
            <a:pPr eaLnBrk="1" hangingPunct="1">
              <a:spcBef>
                <a:spcPct val="50000"/>
              </a:spcBef>
            </a:pPr>
            <a:r>
              <a:rPr lang="en-US" sz="2400" b="1" dirty="0"/>
              <a:t>Check Out Study Section Rosters</a:t>
            </a:r>
          </a:p>
        </p:txBody>
      </p:sp>
      <p:sp>
        <p:nvSpPr>
          <p:cNvPr id="2" name="Title 1"/>
          <p:cNvSpPr>
            <a:spLocks noGrp="1"/>
          </p:cNvSpPr>
          <p:nvPr>
            <p:ph type="title"/>
          </p:nvPr>
        </p:nvSpPr>
        <p:spPr/>
        <p:txBody>
          <a:bodyPr>
            <a:normAutofit/>
          </a:bodyPr>
          <a:lstStyle/>
          <a:p>
            <a:r>
              <a:rPr lang="en-US" dirty="0"/>
              <a:t>4. Understand Who Your Reviewers Are</a:t>
            </a:r>
          </a:p>
        </p:txBody>
      </p:sp>
    </p:spTree>
    <p:extLst>
      <p:ext uri="{BB962C8B-B14F-4D97-AF65-F5344CB8AC3E}">
        <p14:creationId xmlns:p14="http://schemas.microsoft.com/office/powerpoint/2010/main" val="3762544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0"/>
            <a:ext cx="8229600" cy="2343150"/>
          </a:xfrm>
        </p:spPr>
        <p:txBody>
          <a:bodyPr>
            <a:normAutofit fontScale="92500" lnSpcReduction="20000"/>
          </a:bodyPr>
          <a:lstStyle/>
          <a:p>
            <a:r>
              <a:rPr lang="en-US" dirty="0"/>
              <a:t>Impact</a:t>
            </a:r>
          </a:p>
          <a:p>
            <a:r>
              <a:rPr lang="en-US" dirty="0"/>
              <a:t>Exciting ideas</a:t>
            </a:r>
          </a:p>
          <a:p>
            <a:r>
              <a:rPr lang="en-US" dirty="0"/>
              <a:t>Clarity </a:t>
            </a:r>
          </a:p>
          <a:p>
            <a:r>
              <a:rPr lang="en-US" dirty="0"/>
              <a:t>Realistic aims and timelines  --  Don’t be overly ambitious</a:t>
            </a:r>
          </a:p>
          <a:p>
            <a:r>
              <a:rPr lang="en-US" dirty="0"/>
              <a:t>Brevity with things that everybody knows</a:t>
            </a:r>
          </a:p>
          <a:p>
            <a:r>
              <a:rPr lang="en-US" dirty="0"/>
              <a:t>Noted limitations of the study</a:t>
            </a:r>
          </a:p>
          <a:p>
            <a:r>
              <a:rPr lang="en-US" dirty="0"/>
              <a:t>A clean, well-written application</a:t>
            </a:r>
          </a:p>
          <a:p>
            <a:pPr marL="0" indent="0">
              <a:buNone/>
            </a:pPr>
            <a:endParaRPr lang="en-US" dirty="0"/>
          </a:p>
        </p:txBody>
      </p:sp>
      <p:sp>
        <p:nvSpPr>
          <p:cNvPr id="2" name="Title 1"/>
          <p:cNvSpPr>
            <a:spLocks noGrp="1"/>
          </p:cNvSpPr>
          <p:nvPr>
            <p:ph type="title"/>
          </p:nvPr>
        </p:nvSpPr>
        <p:spPr/>
        <p:txBody>
          <a:bodyPr/>
          <a:lstStyle/>
          <a:p>
            <a:r>
              <a:rPr lang="en-US" dirty="0"/>
              <a:t>5. Know What Reviewers Are Looking for</a:t>
            </a:r>
          </a:p>
        </p:txBody>
      </p:sp>
    </p:spTree>
    <p:extLst>
      <p:ext uri="{BB962C8B-B14F-4D97-AF65-F5344CB8AC3E}">
        <p14:creationId xmlns:p14="http://schemas.microsoft.com/office/powerpoint/2010/main" val="689459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a:xfrm>
            <a:off x="990600" y="1194604"/>
            <a:ext cx="7450336" cy="3350717"/>
          </a:xfrm>
        </p:spPr>
        <p:txBody>
          <a:bodyPr>
            <a:normAutofit fontScale="85000" lnSpcReduction="20000"/>
          </a:bodyPr>
          <a:lstStyle/>
          <a:p>
            <a:pPr>
              <a:buSzPct val="110000"/>
            </a:pPr>
            <a:r>
              <a:rPr lang="en-US" sz="1900" dirty="0"/>
              <a:t>Overall Impact </a:t>
            </a:r>
          </a:p>
          <a:p>
            <a:pPr lvl="2">
              <a:buSzPct val="110000"/>
            </a:pPr>
            <a:r>
              <a:rPr lang="en-US" sz="1900" dirty="0"/>
              <a:t>In addition to the standard criteria for other </a:t>
            </a:r>
            <a:r>
              <a:rPr lang="en-US" sz="1900" dirty="0" err="1"/>
              <a:t>Rs</a:t>
            </a:r>
            <a:r>
              <a:rPr lang="en-US" sz="1900" dirty="0"/>
              <a:t>, R15s must meet the 3 goals of the program: supporting meritorious research, exposing students to hands-on research in eligible environments, and </a:t>
            </a:r>
            <a:r>
              <a:rPr lang="en-US" sz="1800" dirty="0"/>
              <a:t>strengthening the research environment of schools that have not been major recipients of NIH support</a:t>
            </a:r>
          </a:p>
          <a:p>
            <a:pPr lvl="2">
              <a:buSzPct val="110000"/>
            </a:pPr>
            <a:endParaRPr lang="en-US" sz="1900" dirty="0"/>
          </a:p>
          <a:p>
            <a:pPr eaLnBrk="1" hangingPunct="1">
              <a:buSzPct val="110000"/>
            </a:pPr>
            <a:r>
              <a:rPr lang="en-US" sz="1900" dirty="0"/>
              <a:t>Core Review Criteria assess research plus the R15 specific addition</a:t>
            </a:r>
          </a:p>
          <a:p>
            <a:pPr lvl="1" eaLnBrk="1" hangingPunct="1"/>
            <a:r>
              <a:rPr lang="en-US" sz="1900" dirty="0"/>
              <a:t>Significance</a:t>
            </a:r>
          </a:p>
          <a:p>
            <a:pPr lvl="1" eaLnBrk="1" hangingPunct="1"/>
            <a:r>
              <a:rPr lang="en-US" sz="1900" dirty="0"/>
              <a:t>Investigator(s)</a:t>
            </a:r>
          </a:p>
          <a:p>
            <a:pPr lvl="1" eaLnBrk="1" hangingPunct="1"/>
            <a:r>
              <a:rPr lang="en-US" sz="1900" dirty="0"/>
              <a:t>Innovation</a:t>
            </a:r>
          </a:p>
          <a:p>
            <a:pPr lvl="1" eaLnBrk="1" hangingPunct="1"/>
            <a:r>
              <a:rPr lang="en-US" sz="1900" dirty="0"/>
              <a:t>Approach</a:t>
            </a:r>
          </a:p>
          <a:p>
            <a:pPr lvl="1" eaLnBrk="1" hangingPunct="1"/>
            <a:r>
              <a:rPr lang="en-US" sz="1900" dirty="0"/>
              <a:t>Environment</a:t>
            </a:r>
          </a:p>
          <a:p>
            <a:pPr eaLnBrk="1" hangingPunct="1">
              <a:buFontTx/>
              <a:buNone/>
            </a:pPr>
            <a:endParaRPr lang="en-US" sz="600" dirty="0">
              <a:solidFill>
                <a:srgbClr val="2E8201"/>
              </a:solidFill>
            </a:endParaRPr>
          </a:p>
          <a:p>
            <a:pPr eaLnBrk="1" hangingPunct="1">
              <a:buFontTx/>
              <a:buNone/>
            </a:pPr>
            <a:r>
              <a:rPr lang="en-US" sz="2100" b="1" dirty="0">
                <a:solidFill>
                  <a:srgbClr val="719500"/>
                </a:solidFill>
              </a:rPr>
              <a:t>                    Review criteria each scored from 1-9</a:t>
            </a:r>
          </a:p>
          <a:p>
            <a:endParaRPr lang="en-US" sz="2100" dirty="0"/>
          </a:p>
        </p:txBody>
      </p:sp>
      <p:sp>
        <p:nvSpPr>
          <p:cNvPr id="65538" name="Title 1"/>
          <p:cNvSpPr>
            <a:spLocks noGrp="1"/>
          </p:cNvSpPr>
          <p:nvPr>
            <p:ph type="title"/>
          </p:nvPr>
        </p:nvSpPr>
        <p:spPr>
          <a:xfrm>
            <a:off x="838201" y="723230"/>
            <a:ext cx="6780609" cy="400720"/>
          </a:xfrm>
        </p:spPr>
        <p:txBody>
          <a:bodyPr>
            <a:normAutofit fontScale="90000"/>
          </a:bodyPr>
          <a:lstStyle/>
          <a:p>
            <a:r>
              <a:rPr lang="en-US" sz="2600" dirty="0">
                <a:solidFill>
                  <a:srgbClr val="719500"/>
                </a:solidFill>
              </a:rPr>
              <a:t>Review Criteria</a:t>
            </a:r>
          </a:p>
        </p:txBody>
      </p:sp>
      <p:sp>
        <p:nvSpPr>
          <p:cNvPr id="4" name="Title 1"/>
          <p:cNvSpPr txBox="1">
            <a:spLocks/>
          </p:cNvSpPr>
          <p:nvPr/>
        </p:nvSpPr>
        <p:spPr>
          <a:xfrm>
            <a:off x="457200" y="228600"/>
            <a:ext cx="8229600" cy="571500"/>
          </a:xfrm>
          <a:prstGeom prst="rect">
            <a:avLst/>
          </a:prstGeom>
        </p:spPr>
        <p:txBody>
          <a:bodyPr vert="horz" lIns="91305" tIns="45650" rIns="91305" bIns="45650" rtlCol="0" anchor="ctr">
            <a:normAutofit/>
          </a:bodyPr>
          <a:lstStyle>
            <a:lvl1pPr algn="l" defTabSz="913031" rtl="0" eaLnBrk="1" latinLnBrk="0" hangingPunct="1">
              <a:spcBef>
                <a:spcPct val="0"/>
              </a:spcBef>
              <a:buNone/>
              <a:defRPr sz="2800" b="1" kern="1200">
                <a:solidFill>
                  <a:schemeClr val="tx1"/>
                </a:solidFill>
                <a:latin typeface="+mj-lt"/>
                <a:ea typeface="+mj-ea"/>
                <a:cs typeface="Arial" pitchFamily="34" charset="0"/>
              </a:defRPr>
            </a:lvl1pPr>
          </a:lstStyle>
          <a:p>
            <a:r>
              <a:rPr lang="en-US" dirty="0"/>
              <a:t>5. Know What Reviewers Are Looking for</a:t>
            </a:r>
          </a:p>
        </p:txBody>
      </p:sp>
    </p:spTree>
    <p:extLst>
      <p:ext uri="{BB962C8B-B14F-4D97-AF65-F5344CB8AC3E}">
        <p14:creationId xmlns:p14="http://schemas.microsoft.com/office/powerpoint/2010/main" val="404578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71550"/>
            <a:ext cx="6172200" cy="3505200"/>
          </a:xfrm>
        </p:spPr>
        <p:txBody>
          <a:bodyPr>
            <a:normAutofit/>
          </a:bodyPr>
          <a:lstStyle/>
          <a:p>
            <a:pPr marL="0" indent="0">
              <a:buNone/>
            </a:pPr>
            <a:r>
              <a:rPr lang="en-US" dirty="0"/>
              <a:t>The R15 specific criteria are incorporated throughout the criteria below:</a:t>
            </a:r>
          </a:p>
          <a:p>
            <a:r>
              <a:rPr lang="en-US" dirty="0"/>
              <a:t>Significance</a:t>
            </a:r>
          </a:p>
          <a:p>
            <a:r>
              <a:rPr lang="en-US" dirty="0"/>
              <a:t>Investigator</a:t>
            </a:r>
          </a:p>
          <a:p>
            <a:r>
              <a:rPr lang="en-US" dirty="0"/>
              <a:t>Approach</a:t>
            </a:r>
          </a:p>
          <a:p>
            <a:r>
              <a:rPr lang="en-US" dirty="0"/>
              <a:t>Environment</a:t>
            </a:r>
          </a:p>
          <a:p>
            <a:pPr marL="0" indent="0">
              <a:buNone/>
            </a:pPr>
            <a:r>
              <a:rPr lang="en-US" dirty="0"/>
              <a:t>See </a:t>
            </a:r>
            <a:r>
              <a:rPr lang="en-US" dirty="0">
                <a:hlinkClick r:id="rId3"/>
              </a:rPr>
              <a:t>https://area.nih.gov/</a:t>
            </a:r>
            <a:r>
              <a:rPr lang="en-US" dirty="0"/>
              <a:t> for the specific and section 5.1 in the parent announcement</a:t>
            </a:r>
          </a:p>
        </p:txBody>
      </p:sp>
      <p:sp>
        <p:nvSpPr>
          <p:cNvPr id="2" name="Title 1"/>
          <p:cNvSpPr>
            <a:spLocks noGrp="1"/>
          </p:cNvSpPr>
          <p:nvPr>
            <p:ph type="title"/>
          </p:nvPr>
        </p:nvSpPr>
        <p:spPr/>
        <p:txBody>
          <a:bodyPr>
            <a:noAutofit/>
          </a:bodyPr>
          <a:lstStyle/>
          <a:p>
            <a:r>
              <a:rPr lang="en-US" dirty="0"/>
              <a:t>Some Review Criteria Are Unique</a:t>
            </a:r>
          </a:p>
        </p:txBody>
      </p:sp>
    </p:spTree>
    <p:extLst>
      <p:ext uri="{BB962C8B-B14F-4D97-AF65-F5344CB8AC3E}">
        <p14:creationId xmlns:p14="http://schemas.microsoft.com/office/powerpoint/2010/main" val="1665610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solidFill>
                  <a:srgbClr val="66A900"/>
                </a:solidFill>
              </a:rPr>
              <a:t>R15 applications:</a:t>
            </a:r>
          </a:p>
          <a:p>
            <a:pPr marL="0" indent="0">
              <a:buNone/>
            </a:pPr>
            <a:endParaRPr lang="en-US" dirty="0"/>
          </a:p>
          <a:p>
            <a:r>
              <a:rPr lang="en-US" dirty="0"/>
              <a:t>Are reviewed together in a special emphasis panel (SEP) or reviewed in a cluster in a regular study section.</a:t>
            </a:r>
          </a:p>
          <a:p>
            <a:pPr marL="0" indent="0">
              <a:buNone/>
            </a:pPr>
            <a:endParaRPr lang="en-US" dirty="0"/>
          </a:p>
          <a:p>
            <a:r>
              <a:rPr lang="en-US" dirty="0"/>
              <a:t>Reviewed using review criteria that take into account the goal of these grants.</a:t>
            </a: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
        <p:nvSpPr>
          <p:cNvPr id="2" name="Title 1"/>
          <p:cNvSpPr>
            <a:spLocks noGrp="1"/>
          </p:cNvSpPr>
          <p:nvPr>
            <p:ph type="title"/>
          </p:nvPr>
        </p:nvSpPr>
        <p:spPr/>
        <p:txBody>
          <a:bodyPr/>
          <a:lstStyle/>
          <a:p>
            <a:r>
              <a:rPr lang="en-US" dirty="0"/>
              <a:t>Review of R15 Grant Applications</a:t>
            </a:r>
          </a:p>
        </p:txBody>
      </p:sp>
    </p:spTree>
    <p:extLst>
      <p:ext uri="{BB962C8B-B14F-4D97-AF65-F5344CB8AC3E}">
        <p14:creationId xmlns:p14="http://schemas.microsoft.com/office/powerpoint/2010/main" val="133643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0" indent="0">
              <a:buNone/>
            </a:pPr>
            <a:endParaRPr lang="en-US" dirty="0"/>
          </a:p>
        </p:txBody>
      </p:sp>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Tree>
    <p:extLst>
      <p:ext uri="{BB962C8B-B14F-4D97-AF65-F5344CB8AC3E}">
        <p14:creationId xmlns:p14="http://schemas.microsoft.com/office/powerpoint/2010/main" val="26649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New Parent announcement coming </a:t>
            </a:r>
            <a:r>
              <a:rPr lang="en-US" u="sng" dirty="0"/>
              <a:t>December, 2017</a:t>
            </a:r>
            <a:endParaRPr lang="en-US" sz="1430" dirty="0"/>
          </a:p>
          <a:p>
            <a:pPr lvl="1">
              <a:buClr>
                <a:srgbClr val="719500"/>
              </a:buClr>
              <a:buFont typeface="Wingdings" panose="05000000000000000000" pitchFamily="2" charset="2"/>
              <a:buChar char="§"/>
            </a:pPr>
            <a:r>
              <a:rPr lang="en-US" sz="1430" dirty="0"/>
              <a:t>See NOT-17-062 </a:t>
            </a:r>
            <a:r>
              <a:rPr lang="en-US" sz="1430" dirty="0">
                <a:hlinkClick r:id="rId3"/>
              </a:rPr>
              <a:t>https://grants.nih.gov/grants/guide/notice-files/NOT-OD-17-062.html</a:t>
            </a:r>
            <a:r>
              <a:rPr lang="en-US" sz="1430" dirty="0"/>
              <a:t> </a:t>
            </a:r>
            <a:br>
              <a:rPr lang="en-US" dirty="0"/>
            </a:br>
            <a:endParaRPr lang="en-US" sz="1425" dirty="0"/>
          </a:p>
          <a:p>
            <a:r>
              <a:rPr lang="en-US" dirty="0"/>
              <a:t>AREA Program</a:t>
            </a:r>
          </a:p>
          <a:p>
            <a:pPr lvl="1">
              <a:buClr>
                <a:srgbClr val="719500"/>
              </a:buClr>
              <a:buFont typeface="Wingdings" panose="05000000000000000000" pitchFamily="2" charset="2"/>
              <a:buChar char="§"/>
            </a:pPr>
            <a:r>
              <a:rPr lang="en-US" sz="1430" dirty="0">
                <a:hlinkClick r:id="rId4"/>
              </a:rPr>
              <a:t>https://area.nih.gov/</a:t>
            </a:r>
            <a:r>
              <a:rPr lang="en-US" sz="1430" dirty="0"/>
              <a:t> </a:t>
            </a:r>
            <a:br>
              <a:rPr lang="en-US" sz="1430" dirty="0"/>
            </a:br>
            <a:endParaRPr lang="en-US" sz="1430" dirty="0"/>
          </a:p>
          <a:p>
            <a:r>
              <a:rPr lang="en-US" dirty="0"/>
              <a:t>AREA Program FAQs</a:t>
            </a:r>
          </a:p>
          <a:p>
            <a:pPr lvl="1">
              <a:buClr>
                <a:srgbClr val="719500"/>
              </a:buClr>
              <a:buFont typeface="Wingdings" panose="05000000000000000000" pitchFamily="2" charset="2"/>
              <a:buChar char="§"/>
            </a:pPr>
            <a:r>
              <a:rPr lang="en-US" sz="1425" dirty="0">
                <a:hlinkClick r:id="rId5"/>
              </a:rPr>
              <a:t>http://grants.nih.gov/grants/funding/area_faq.htm</a:t>
            </a:r>
            <a:br>
              <a:rPr lang="en-US" sz="1425" dirty="0"/>
            </a:br>
            <a:endParaRPr lang="en-US" sz="1425" dirty="0"/>
          </a:p>
        </p:txBody>
      </p:sp>
      <p:sp>
        <p:nvSpPr>
          <p:cNvPr id="2" name="Title 1"/>
          <p:cNvSpPr>
            <a:spLocks noGrp="1"/>
          </p:cNvSpPr>
          <p:nvPr>
            <p:ph type="title"/>
          </p:nvPr>
        </p:nvSpPr>
        <p:spPr/>
        <p:txBody>
          <a:bodyPr/>
          <a:lstStyle/>
          <a:p>
            <a:r>
              <a:rPr lang="en-US" dirty="0"/>
              <a:t>AREA/R15 News &amp; resources</a:t>
            </a:r>
          </a:p>
        </p:txBody>
      </p:sp>
    </p:spTree>
    <p:extLst>
      <p:ext uri="{BB962C8B-B14F-4D97-AF65-F5344CB8AC3E}">
        <p14:creationId xmlns:p14="http://schemas.microsoft.com/office/powerpoint/2010/main" val="746665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71550"/>
            <a:ext cx="7924800" cy="2343150"/>
          </a:xfrm>
        </p:spPr>
        <p:txBody>
          <a:bodyPr>
            <a:normAutofit fontScale="90000"/>
          </a:bodyPr>
          <a:lstStyle/>
          <a:p>
            <a:r>
              <a:rPr lang="en-US" dirty="0"/>
              <a:t>Four Things to Know about</a:t>
            </a:r>
            <a:br>
              <a:rPr lang="en-US" dirty="0"/>
            </a:br>
            <a:br>
              <a:rPr lang="en-US" dirty="0"/>
            </a:br>
            <a:r>
              <a:rPr lang="en-US" dirty="0"/>
              <a:t>Review for Rigor and Transparency</a:t>
            </a:r>
            <a:br>
              <a:rPr lang="en-US" dirty="0"/>
            </a:br>
            <a:br>
              <a:rPr lang="en-US" dirty="0"/>
            </a:br>
            <a:br>
              <a:rPr lang="en-US" dirty="0"/>
            </a:br>
            <a:r>
              <a:rPr lang="en-US" dirty="0">
                <a:solidFill>
                  <a:srgbClr val="719500"/>
                </a:solidFill>
              </a:rPr>
              <a:t>For Research Project Grant Applications</a:t>
            </a:r>
            <a:endParaRPr lang="en-US" dirty="0"/>
          </a:p>
        </p:txBody>
      </p:sp>
      <p:sp>
        <p:nvSpPr>
          <p:cNvPr id="3" name="Title 1"/>
          <p:cNvSpPr txBox="1">
            <a:spLocks/>
          </p:cNvSpPr>
          <p:nvPr/>
        </p:nvSpPr>
        <p:spPr>
          <a:xfrm>
            <a:off x="457200" y="228600"/>
            <a:ext cx="8229600" cy="571500"/>
          </a:xfrm>
          <a:prstGeom prst="rect">
            <a:avLst/>
          </a:prstGeom>
        </p:spPr>
        <p:txBody>
          <a:bodyPr vert="horz" lIns="91305" tIns="45650" rIns="91305" bIns="45650" rtlCol="0" anchor="ctr">
            <a:normAutofit/>
          </a:bodyPr>
          <a:lstStyle>
            <a:lvl1pPr algn="l" defTabSz="913031" rtl="0" eaLnBrk="1" latinLnBrk="0" hangingPunct="1">
              <a:spcBef>
                <a:spcPct val="0"/>
              </a:spcBef>
              <a:buNone/>
              <a:defRPr sz="2800" b="1" kern="1200">
                <a:solidFill>
                  <a:schemeClr val="tx1"/>
                </a:solidFill>
                <a:latin typeface="+mj-lt"/>
                <a:ea typeface="+mj-ea"/>
                <a:cs typeface="Arial" pitchFamily="34" charset="0"/>
              </a:defRPr>
            </a:lvl1pPr>
          </a:lstStyle>
          <a:p>
            <a:r>
              <a:rPr lang="en-US" dirty="0"/>
              <a:t>5. Know What Reviewers Are Looking for</a:t>
            </a:r>
          </a:p>
        </p:txBody>
      </p:sp>
    </p:spTree>
    <p:extLst>
      <p:ext uri="{BB962C8B-B14F-4D97-AF65-F5344CB8AC3E}">
        <p14:creationId xmlns:p14="http://schemas.microsoft.com/office/powerpoint/2010/main" val="2517353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09162261"/>
              </p:ext>
            </p:extLst>
          </p:nvPr>
        </p:nvGraphicFramePr>
        <p:xfrm>
          <a:off x="762000" y="1733550"/>
          <a:ext cx="7467600" cy="1777367"/>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668655">
                <a:tc>
                  <a:txBody>
                    <a:bodyPr/>
                    <a:lstStyle/>
                    <a:p>
                      <a:pPr algn="l"/>
                      <a:r>
                        <a:rPr lang="en-US" sz="1100" b="1" dirty="0"/>
                        <a:t>Rigor and Transparency Element</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dirty="0"/>
                        <a:t>What’s added to the</a:t>
                      </a:r>
                      <a:r>
                        <a:rPr lang="en-US" sz="1100" b="1" baseline="0" dirty="0"/>
                        <a:t> </a:t>
                      </a:r>
                      <a:r>
                        <a:rPr lang="en-US" sz="1100" b="1" dirty="0"/>
                        <a:t>review criteria?</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dirty="0"/>
                        <a:t>Where in the application?</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extLst>
                  <a:ext uri="{0D108BD9-81ED-4DB2-BD59-A6C34878D82A}">
                    <a16:rowId xmlns:a16="http://schemas.microsoft.com/office/drawing/2014/main" val="10000"/>
                  </a:ext>
                </a:extLst>
              </a:tr>
              <a:tr h="531495">
                <a:tc>
                  <a:txBody>
                    <a:bodyPr/>
                    <a:lstStyle/>
                    <a:p>
                      <a:pPr algn="l"/>
                      <a:endParaRPr lang="en-US" sz="1100" b="1" dirty="0"/>
                    </a:p>
                    <a:p>
                      <a:pPr marL="0" indent="0" algn="l">
                        <a:buFont typeface="+mj-lt"/>
                        <a:buNone/>
                      </a:pPr>
                      <a:r>
                        <a:rPr lang="en-US" sz="1100" b="1" dirty="0"/>
                        <a:t>1. Scientific Premise</a:t>
                      </a:r>
                    </a:p>
                    <a:p>
                      <a:pPr marL="0" indent="0" algn="l">
                        <a:buNone/>
                      </a:pPr>
                      <a:endParaRPr lang="en-US" sz="1100" b="1" dirty="0"/>
                    </a:p>
                  </a:txBody>
                  <a:tcPr marL="68580" marR="68580" marT="25718" marB="25718" anchor="ctr">
                    <a:lnT w="12700" cap="flat" cmpd="sng" algn="ctr">
                      <a:solidFill>
                        <a:schemeClr val="tx1"/>
                      </a:solidFill>
                      <a:prstDash val="solid"/>
                      <a:round/>
                      <a:headEnd type="none" w="med" len="med"/>
                      <a:tailEnd type="none" w="med" len="med"/>
                    </a:lnT>
                    <a:solidFill>
                      <a:srgbClr val="C4DE9A"/>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Is there a strong scientific foundation</a:t>
                      </a:r>
                      <a:r>
                        <a:rPr lang="en-US" sz="1000" baseline="0" dirty="0">
                          <a:solidFill>
                            <a:schemeClr val="tx1"/>
                          </a:solidFill>
                        </a:rPr>
                        <a:t> </a:t>
                      </a:r>
                      <a:r>
                        <a:rPr lang="en-US" sz="1000" dirty="0">
                          <a:solidFill>
                            <a:schemeClr val="tx1"/>
                          </a:solidFill>
                        </a:rPr>
                        <a:t>for the project? </a:t>
                      </a:r>
                    </a:p>
                  </a:txBody>
                  <a:tcPr marL="68580" marR="68580" marT="25718" marB="25718" anchor="ctr">
                    <a:lnT w="12700" cap="flat" cmpd="sng" algn="ctr">
                      <a:solidFill>
                        <a:schemeClr val="tx1"/>
                      </a:solidFill>
                      <a:prstDash val="solid"/>
                      <a:round/>
                      <a:headEnd type="none" w="med" len="med"/>
                      <a:tailEnd type="none" w="med" len="med"/>
                    </a:lnT>
                  </a:tcPr>
                </a:tc>
                <a:tc>
                  <a:txBody>
                    <a:bodyPr/>
                    <a:lstStyle/>
                    <a:p>
                      <a:pPr algn="l"/>
                      <a:r>
                        <a:rPr lang="en-US" sz="1000" dirty="0"/>
                        <a:t>Research Strategy (Significance)</a:t>
                      </a:r>
                    </a:p>
                  </a:txBody>
                  <a:tcPr marL="68580" marR="68580" marT="25718" marB="25718"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531495">
                <a:tc>
                  <a:txBody>
                    <a:bodyPr/>
                    <a:lstStyle/>
                    <a:p>
                      <a:pPr algn="l"/>
                      <a:endParaRPr lang="en-US" sz="1100" b="1" dirty="0"/>
                    </a:p>
                    <a:p>
                      <a:pPr algn="l"/>
                      <a:r>
                        <a:rPr lang="en-US" sz="1100" b="1" dirty="0"/>
                        <a:t>2. Scientific</a:t>
                      </a:r>
                      <a:r>
                        <a:rPr lang="en-US" sz="1100" b="1" baseline="0" dirty="0"/>
                        <a:t> Rigor</a:t>
                      </a:r>
                    </a:p>
                    <a:p>
                      <a:pPr algn="l"/>
                      <a:endParaRPr lang="en-US" sz="1100" b="1" dirty="0"/>
                    </a:p>
                  </a:txBody>
                  <a:tcPr marL="68580" marR="68580" marT="25718" marB="25718" anchor="ctr">
                    <a:solidFill>
                      <a:srgbClr val="C4DE9A"/>
                    </a:solidFill>
                  </a:tcPr>
                </a:tc>
                <a:tc>
                  <a:txBody>
                    <a:bodyPr/>
                    <a:lstStyle/>
                    <a:p>
                      <a:pPr algn="l"/>
                      <a:r>
                        <a:rPr lang="en-US" sz="1000" dirty="0">
                          <a:solidFill>
                            <a:schemeClr val="tx1"/>
                          </a:solidFill>
                        </a:rPr>
                        <a:t>Are there strategies to ensure a robust and unbiased approach?</a:t>
                      </a:r>
                    </a:p>
                  </a:txBody>
                  <a:tcPr marL="68580" marR="68580" marT="25718" marB="2571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Research Strategy (Approach)</a:t>
                      </a:r>
                    </a:p>
                  </a:txBody>
                  <a:tcPr marL="68580" marR="68580" marT="25718" marB="25718" anchor="ctr"/>
                </a:tc>
                <a:extLst>
                  <a:ext uri="{0D108BD9-81ED-4DB2-BD59-A6C34878D82A}">
                    <a16:rowId xmlns:a16="http://schemas.microsoft.com/office/drawing/2014/main" val="10002"/>
                  </a:ext>
                </a:extLst>
              </a:tr>
            </a:tbl>
          </a:graphicData>
        </a:graphic>
      </p:graphicFrame>
      <p:sp>
        <p:nvSpPr>
          <p:cNvPr id="3" name="TextBox 2"/>
          <p:cNvSpPr txBox="1"/>
          <p:nvPr/>
        </p:nvSpPr>
        <p:spPr bwMode="auto">
          <a:xfrm>
            <a:off x="762000" y="1085850"/>
            <a:ext cx="4495800" cy="363285"/>
          </a:xfrm>
          <a:prstGeom prst="rect">
            <a:avLst/>
          </a:prstGeom>
          <a:solidFill>
            <a:schemeClr val="bg1"/>
          </a:solidFill>
          <a:ln>
            <a:noFill/>
          </a:ln>
          <a:extLst/>
        </p:spPr>
        <p:txBody>
          <a:bodyPr wrap="square" lIns="85433" tIns="42726" rIns="85433" bIns="42726" rtlCol="0">
            <a:spAutoFit/>
          </a:bodyPr>
          <a:lstStyle/>
          <a:p>
            <a:pPr eaLnBrk="1" hangingPunct="1">
              <a:spcBef>
                <a:spcPct val="50000"/>
              </a:spcBef>
            </a:pPr>
            <a:r>
              <a:rPr lang="en-US" b="1" dirty="0"/>
              <a:t>Can Affect Your Overall Impact Score!</a:t>
            </a:r>
          </a:p>
        </p:txBody>
      </p:sp>
      <p:sp>
        <p:nvSpPr>
          <p:cNvPr id="2" name="Title 1"/>
          <p:cNvSpPr>
            <a:spLocks noGrp="1"/>
          </p:cNvSpPr>
          <p:nvPr>
            <p:ph type="title"/>
          </p:nvPr>
        </p:nvSpPr>
        <p:spPr>
          <a:xfrm>
            <a:off x="533400" y="171450"/>
            <a:ext cx="7979944" cy="618948"/>
          </a:xfrm>
        </p:spPr>
        <p:txBody>
          <a:bodyPr>
            <a:normAutofit fontScale="90000"/>
          </a:bodyPr>
          <a:lstStyle/>
          <a:p>
            <a:r>
              <a:rPr lang="en-US" sz="2400" dirty="0"/>
              <a:t>Four Rigor and Transparency Review Elements</a:t>
            </a:r>
            <a:br>
              <a:rPr lang="en-US" sz="2400" dirty="0"/>
            </a:br>
            <a:r>
              <a:rPr lang="en-US" sz="2400" dirty="0">
                <a:solidFill>
                  <a:srgbClr val="719500"/>
                </a:solidFill>
              </a:rPr>
              <a:t>Research Project Grant Applications</a:t>
            </a:r>
          </a:p>
        </p:txBody>
      </p:sp>
    </p:spTree>
    <p:custDataLst>
      <p:tags r:id="rId1"/>
    </p:custDataLst>
    <p:extLst>
      <p:ext uri="{BB962C8B-B14F-4D97-AF65-F5344CB8AC3E}">
        <p14:creationId xmlns:p14="http://schemas.microsoft.com/office/powerpoint/2010/main" val="2136576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4041743154"/>
              </p:ext>
            </p:extLst>
          </p:nvPr>
        </p:nvGraphicFramePr>
        <p:xfrm>
          <a:off x="762001" y="1943100"/>
          <a:ext cx="7388032" cy="1680210"/>
        </p:xfrm>
        <a:graphic>
          <a:graphicData uri="http://schemas.openxmlformats.org/drawingml/2006/table">
            <a:tbl>
              <a:tblPr firstRow="1" bandRow="1">
                <a:tableStyleId>{5940675A-B579-460E-94D1-54222C63F5DA}</a:tableStyleId>
              </a:tblPr>
              <a:tblGrid>
                <a:gridCol w="2452292">
                  <a:extLst>
                    <a:ext uri="{9D8B030D-6E8A-4147-A177-3AD203B41FA5}">
                      <a16:colId xmlns:a16="http://schemas.microsoft.com/office/drawing/2014/main" val="20000"/>
                    </a:ext>
                  </a:extLst>
                </a:gridCol>
                <a:gridCol w="2275275">
                  <a:extLst>
                    <a:ext uri="{9D8B030D-6E8A-4147-A177-3AD203B41FA5}">
                      <a16:colId xmlns:a16="http://schemas.microsoft.com/office/drawing/2014/main" val="20001"/>
                    </a:ext>
                  </a:extLst>
                </a:gridCol>
                <a:gridCol w="2660465">
                  <a:extLst>
                    <a:ext uri="{9D8B030D-6E8A-4147-A177-3AD203B41FA5}">
                      <a16:colId xmlns:a16="http://schemas.microsoft.com/office/drawing/2014/main" val="20002"/>
                    </a:ext>
                  </a:extLst>
                </a:gridCol>
              </a:tblGrid>
              <a:tr h="668655">
                <a:tc>
                  <a:txBody>
                    <a:bodyPr/>
                    <a:lstStyle/>
                    <a:p>
                      <a:pPr algn="l"/>
                      <a:r>
                        <a:rPr lang="en-US" sz="1100" b="1" dirty="0"/>
                        <a:t>Rigor and Transparency Element</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dirty="0"/>
                        <a:t>Where in the application?</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dirty="0"/>
                        <a:t>What’s added to the</a:t>
                      </a:r>
                      <a:r>
                        <a:rPr lang="en-US" sz="1100" b="1" baseline="0" dirty="0"/>
                        <a:t> </a:t>
                      </a:r>
                      <a:r>
                        <a:rPr lang="en-US" sz="1100" b="1" dirty="0"/>
                        <a:t>review criteria?</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extLst>
                  <a:ext uri="{0D108BD9-81ED-4DB2-BD59-A6C34878D82A}">
                    <a16:rowId xmlns:a16="http://schemas.microsoft.com/office/drawing/2014/main" val="10000"/>
                  </a:ext>
                </a:extLst>
              </a:tr>
              <a:tr h="1011555">
                <a:tc>
                  <a:txBody>
                    <a:bodyPr/>
                    <a:lstStyle/>
                    <a:p>
                      <a:pPr algn="l"/>
                      <a:r>
                        <a:rPr lang="en-US" sz="1100" b="1" dirty="0"/>
                        <a:t>3. Consideration</a:t>
                      </a:r>
                      <a:r>
                        <a:rPr lang="en-US" sz="1100" b="1" baseline="0" dirty="0"/>
                        <a:t> of Relevant Biological Variables, </a:t>
                      </a:r>
                    </a:p>
                    <a:p>
                      <a:pPr algn="l"/>
                      <a:r>
                        <a:rPr lang="en-US" sz="1100" b="1" baseline="0" dirty="0"/>
                        <a:t>Such as Sex</a:t>
                      </a:r>
                      <a:endParaRPr lang="en-US" sz="1100" b="1" dirty="0"/>
                    </a:p>
                  </a:txBody>
                  <a:tcPr marL="68580" marR="68580" marT="25718" marB="25718" anchor="ctr">
                    <a:lnT w="12700" cap="flat" cmpd="sng" algn="ctr">
                      <a:solidFill>
                        <a:schemeClr val="tx1"/>
                      </a:solidFill>
                      <a:prstDash val="solid"/>
                      <a:round/>
                      <a:headEnd type="none" w="med" len="med"/>
                      <a:tailEnd type="none" w="med" len="med"/>
                    </a:lnT>
                    <a:solidFill>
                      <a:srgbClr val="C4DE9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Research Strategy (Approach)</a:t>
                      </a:r>
                    </a:p>
                  </a:txBody>
                  <a:tcPr marL="68580" marR="68580" marT="25718" marB="25718" anchor="ctr">
                    <a:lnT w="12700" cap="flat" cmpd="sng" algn="ctr">
                      <a:solidFill>
                        <a:schemeClr val="tx1"/>
                      </a:solidFill>
                      <a:prstDash val="solid"/>
                      <a:round/>
                      <a:headEnd type="none" w="med" len="med"/>
                      <a:tailEnd type="none" w="med" len="med"/>
                    </a:lnT>
                  </a:tcPr>
                </a:tc>
                <a:tc>
                  <a:txBody>
                    <a:bodyPr/>
                    <a:lstStyle/>
                    <a:p>
                      <a:pPr algn="l"/>
                      <a:r>
                        <a:rPr lang="en-US" sz="1000" dirty="0">
                          <a:solidFill>
                            <a:schemeClr val="tx1"/>
                          </a:solidFill>
                        </a:rPr>
                        <a:t>Are adequate plans to address relevant</a:t>
                      </a:r>
                      <a:r>
                        <a:rPr lang="en-US" sz="1000" baseline="0" dirty="0">
                          <a:solidFill>
                            <a:schemeClr val="tx1"/>
                          </a:solidFill>
                        </a:rPr>
                        <a:t> biological variables, such as sex, included for studies in vertebrate animals or human subjects?</a:t>
                      </a:r>
                      <a:endParaRPr lang="en-US" sz="1000" dirty="0">
                        <a:solidFill>
                          <a:schemeClr val="tx1"/>
                        </a:solidFill>
                      </a:endParaRPr>
                    </a:p>
                  </a:txBody>
                  <a:tcPr marL="68580" marR="68580" marT="25718" marB="25718"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6" name="TextBox 5"/>
          <p:cNvSpPr txBox="1"/>
          <p:nvPr/>
        </p:nvSpPr>
        <p:spPr bwMode="auto">
          <a:xfrm>
            <a:off x="609600" y="1428750"/>
            <a:ext cx="4495800" cy="363285"/>
          </a:xfrm>
          <a:prstGeom prst="rect">
            <a:avLst/>
          </a:prstGeom>
          <a:solidFill>
            <a:schemeClr val="bg1"/>
          </a:solidFill>
          <a:ln>
            <a:noFill/>
          </a:ln>
          <a:extLst/>
        </p:spPr>
        <p:txBody>
          <a:bodyPr wrap="square" lIns="85433" tIns="42726" rIns="85433" bIns="42726" rtlCol="0">
            <a:spAutoFit/>
          </a:bodyPr>
          <a:lstStyle/>
          <a:p>
            <a:pPr eaLnBrk="1" hangingPunct="1">
              <a:spcBef>
                <a:spcPct val="50000"/>
              </a:spcBef>
            </a:pPr>
            <a:r>
              <a:rPr lang="en-US" b="1" dirty="0"/>
              <a:t>Can Affect Your Overall Impact Score!</a:t>
            </a:r>
          </a:p>
        </p:txBody>
      </p:sp>
      <p:sp>
        <p:nvSpPr>
          <p:cNvPr id="2" name="Title 1"/>
          <p:cNvSpPr>
            <a:spLocks noGrp="1"/>
          </p:cNvSpPr>
          <p:nvPr>
            <p:ph type="title"/>
          </p:nvPr>
        </p:nvSpPr>
        <p:spPr>
          <a:xfrm>
            <a:off x="609600" y="228600"/>
            <a:ext cx="8305800" cy="971550"/>
          </a:xfrm>
        </p:spPr>
        <p:txBody>
          <a:bodyPr>
            <a:normAutofit fontScale="90000"/>
          </a:bodyPr>
          <a:lstStyle/>
          <a:p>
            <a:r>
              <a:rPr lang="en-US" dirty="0"/>
              <a:t>Four Rigor and Transparency Review Elements</a:t>
            </a:r>
            <a:br>
              <a:rPr lang="en-US" dirty="0"/>
            </a:br>
            <a:r>
              <a:rPr lang="en-US" dirty="0">
                <a:solidFill>
                  <a:srgbClr val="719500"/>
                </a:solidFill>
              </a:rPr>
              <a:t>Projects with Vertebrate Animals and/or Human Subjects </a:t>
            </a:r>
            <a:endParaRPr lang="en-US" dirty="0"/>
          </a:p>
        </p:txBody>
      </p:sp>
    </p:spTree>
    <p:extLst>
      <p:ext uri="{BB962C8B-B14F-4D97-AF65-F5344CB8AC3E}">
        <p14:creationId xmlns:p14="http://schemas.microsoft.com/office/powerpoint/2010/main" val="3057812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547546415"/>
              </p:ext>
            </p:extLst>
          </p:nvPr>
        </p:nvGraphicFramePr>
        <p:xfrm>
          <a:off x="609601" y="1977239"/>
          <a:ext cx="7383523" cy="1569463"/>
        </p:xfrm>
        <a:graphic>
          <a:graphicData uri="http://schemas.openxmlformats.org/drawingml/2006/table">
            <a:tbl>
              <a:tblPr firstRow="1" bandRow="1">
                <a:tableStyleId>{5940675A-B579-460E-94D1-54222C63F5DA}</a:tableStyleId>
              </a:tblPr>
              <a:tblGrid>
                <a:gridCol w="1845263">
                  <a:extLst>
                    <a:ext uri="{9D8B030D-6E8A-4147-A177-3AD203B41FA5}">
                      <a16:colId xmlns:a16="http://schemas.microsoft.com/office/drawing/2014/main" val="20000"/>
                    </a:ext>
                  </a:extLst>
                </a:gridCol>
                <a:gridCol w="1824290">
                  <a:extLst>
                    <a:ext uri="{9D8B030D-6E8A-4147-A177-3AD203B41FA5}">
                      <a16:colId xmlns:a16="http://schemas.microsoft.com/office/drawing/2014/main" val="20001"/>
                    </a:ext>
                  </a:extLst>
                </a:gridCol>
                <a:gridCol w="1712064">
                  <a:extLst>
                    <a:ext uri="{9D8B030D-6E8A-4147-A177-3AD203B41FA5}">
                      <a16:colId xmlns:a16="http://schemas.microsoft.com/office/drawing/2014/main" val="20002"/>
                    </a:ext>
                  </a:extLst>
                </a:gridCol>
                <a:gridCol w="2001906">
                  <a:extLst>
                    <a:ext uri="{9D8B030D-6E8A-4147-A177-3AD203B41FA5}">
                      <a16:colId xmlns:a16="http://schemas.microsoft.com/office/drawing/2014/main" val="20003"/>
                    </a:ext>
                  </a:extLst>
                </a:gridCol>
              </a:tblGrid>
              <a:tr h="557908">
                <a:tc>
                  <a:txBody>
                    <a:bodyPr/>
                    <a:lstStyle/>
                    <a:p>
                      <a:pPr algn="l"/>
                      <a:r>
                        <a:rPr lang="en-US" sz="1100" b="1" dirty="0"/>
                        <a:t>Rigor and Transparency Element</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baseline="0" dirty="0"/>
                        <a:t>Wh</a:t>
                      </a:r>
                      <a:r>
                        <a:rPr lang="en-US" sz="1100" b="1" dirty="0"/>
                        <a:t>ich</a:t>
                      </a:r>
                      <a:r>
                        <a:rPr lang="en-US" sz="1100" b="1" baseline="0" dirty="0"/>
                        <a:t> applications?</a:t>
                      </a:r>
                      <a:endParaRPr lang="en-US" sz="1100" b="1" dirty="0"/>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dirty="0"/>
                        <a:t>Where in the application?</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tc>
                  <a:txBody>
                    <a:bodyPr/>
                    <a:lstStyle/>
                    <a:p>
                      <a:pPr algn="l"/>
                      <a:r>
                        <a:rPr lang="en-US" sz="1100" b="1" dirty="0"/>
                        <a:t>What’s added to the</a:t>
                      </a:r>
                      <a:r>
                        <a:rPr lang="en-US" sz="1100" b="1" baseline="0" dirty="0"/>
                        <a:t> </a:t>
                      </a:r>
                      <a:r>
                        <a:rPr lang="en-US" sz="1100" b="1" dirty="0"/>
                        <a:t>review criteria?</a:t>
                      </a:r>
                    </a:p>
                  </a:txBody>
                  <a:tcPr marL="68580" marR="68580" marT="25718" marB="25718" anchor="ctr">
                    <a:lnB w="12700" cap="flat" cmpd="sng" algn="ctr">
                      <a:solidFill>
                        <a:schemeClr val="tx1"/>
                      </a:solidFill>
                      <a:prstDash val="solid"/>
                      <a:round/>
                      <a:headEnd type="none" w="med" len="med"/>
                      <a:tailEnd type="none" w="med" len="med"/>
                    </a:lnB>
                    <a:solidFill>
                      <a:srgbClr val="E7C2FE"/>
                    </a:solidFill>
                  </a:tcPr>
                </a:tc>
                <a:extLst>
                  <a:ext uri="{0D108BD9-81ED-4DB2-BD59-A6C34878D82A}">
                    <a16:rowId xmlns:a16="http://schemas.microsoft.com/office/drawing/2014/main" val="10000"/>
                  </a:ext>
                </a:extLst>
              </a:tr>
              <a:tr h="1011555">
                <a:tc>
                  <a:txBody>
                    <a:bodyPr/>
                    <a:lstStyle/>
                    <a:p>
                      <a:pPr algn="l"/>
                      <a:endParaRPr lang="en-US" sz="1100" b="1" dirty="0"/>
                    </a:p>
                    <a:p>
                      <a:pPr algn="l"/>
                      <a:r>
                        <a:rPr lang="en-US" sz="1100" b="1" dirty="0"/>
                        <a:t>4. Authentication of Key Biological and/or Chemical</a:t>
                      </a:r>
                      <a:r>
                        <a:rPr lang="en-US" sz="1100" b="1" baseline="0" dirty="0"/>
                        <a:t> Resources</a:t>
                      </a:r>
                    </a:p>
                    <a:p>
                      <a:pPr algn="l"/>
                      <a:endParaRPr lang="en-US" sz="1100" b="1" dirty="0"/>
                    </a:p>
                  </a:txBody>
                  <a:tcPr marL="68580" marR="68580" marT="25718" marB="25718" anchor="ctr">
                    <a:lnT w="12700" cap="flat" cmpd="sng" algn="ctr">
                      <a:solidFill>
                        <a:schemeClr val="tx1"/>
                      </a:solidFill>
                      <a:prstDash val="solid"/>
                      <a:round/>
                      <a:headEnd type="none" w="med" len="med"/>
                      <a:tailEnd type="none" w="med" len="med"/>
                    </a:lnT>
                    <a:solidFill>
                      <a:srgbClr val="C4DE9A"/>
                    </a:solidFill>
                  </a:tcPr>
                </a:tc>
                <a:tc>
                  <a:txBody>
                    <a:bodyPr/>
                    <a:lstStyle/>
                    <a:p>
                      <a:pPr algn="l"/>
                      <a:r>
                        <a:rPr lang="en-US" sz="1000" dirty="0"/>
                        <a:t>Project involving key biological and/or chemical resources</a:t>
                      </a:r>
                    </a:p>
                  </a:txBody>
                  <a:tcPr marL="68580" marR="68580" marT="25718" marB="25718" anchor="ctr">
                    <a:lnT w="12700" cap="flat" cmpd="sng" algn="ctr">
                      <a:solidFill>
                        <a:schemeClr val="tx1"/>
                      </a:solidFill>
                      <a:prstDash val="solid"/>
                      <a:round/>
                      <a:headEnd type="none" w="med" len="med"/>
                      <a:tailEnd type="none" w="med" len="med"/>
                    </a:lnT>
                  </a:tcPr>
                </a:tc>
                <a:tc>
                  <a:txBody>
                    <a:bodyPr/>
                    <a:lstStyle/>
                    <a:p>
                      <a:pPr algn="l"/>
                      <a:r>
                        <a:rPr lang="en-US" sz="1000" dirty="0"/>
                        <a:t>New Attachment</a:t>
                      </a:r>
                    </a:p>
                  </a:txBody>
                  <a:tcPr marL="68580" marR="68580" marT="25718" marB="25718" anchor="ctr">
                    <a:lnT w="12700" cap="flat" cmpd="sng" algn="ctr">
                      <a:solidFill>
                        <a:schemeClr val="tx1"/>
                      </a:solidFill>
                      <a:prstDash val="solid"/>
                      <a:round/>
                      <a:headEnd type="none" w="med" len="med"/>
                      <a:tailEnd type="none" w="med" len="med"/>
                    </a:lnT>
                  </a:tcPr>
                </a:tc>
                <a:tc>
                  <a:txBody>
                    <a:bodyPr/>
                    <a:lstStyle/>
                    <a:p>
                      <a:pPr algn="l"/>
                      <a:r>
                        <a:rPr lang="en-US" sz="1000" dirty="0">
                          <a:solidFill>
                            <a:schemeClr val="tx1"/>
                          </a:solidFill>
                        </a:rPr>
                        <a:t>Comment on plans for identifying and ensuring validity of resources.</a:t>
                      </a:r>
                    </a:p>
                  </a:txBody>
                  <a:tcPr marL="68580" marR="68580" marT="25718" marB="25718"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5" name="TextBox 4"/>
          <p:cNvSpPr txBox="1"/>
          <p:nvPr/>
        </p:nvSpPr>
        <p:spPr bwMode="auto">
          <a:xfrm>
            <a:off x="685800" y="3804987"/>
            <a:ext cx="5105400" cy="363285"/>
          </a:xfrm>
          <a:prstGeom prst="rect">
            <a:avLst/>
          </a:prstGeom>
          <a:solidFill>
            <a:schemeClr val="bg1"/>
          </a:solidFill>
          <a:ln>
            <a:noFill/>
          </a:ln>
          <a:extLst/>
        </p:spPr>
        <p:txBody>
          <a:bodyPr wrap="square" lIns="85433" tIns="42726" rIns="85433" bIns="42726" rtlCol="0">
            <a:spAutoFit/>
          </a:bodyPr>
          <a:lstStyle/>
          <a:p>
            <a:pPr eaLnBrk="1" hangingPunct="1">
              <a:spcBef>
                <a:spcPct val="50000"/>
              </a:spcBef>
            </a:pPr>
            <a:r>
              <a:rPr lang="en-US" b="1" dirty="0"/>
              <a:t>Won’t Affect Your Overall Impact Score</a:t>
            </a:r>
          </a:p>
        </p:txBody>
      </p:sp>
      <p:sp>
        <p:nvSpPr>
          <p:cNvPr id="2" name="Title 1"/>
          <p:cNvSpPr>
            <a:spLocks noGrp="1"/>
          </p:cNvSpPr>
          <p:nvPr>
            <p:ph type="title"/>
          </p:nvPr>
        </p:nvSpPr>
        <p:spPr>
          <a:xfrm>
            <a:off x="609600" y="342900"/>
            <a:ext cx="8001000" cy="914400"/>
          </a:xfrm>
        </p:spPr>
        <p:txBody>
          <a:bodyPr>
            <a:normAutofit fontScale="90000"/>
          </a:bodyPr>
          <a:lstStyle/>
          <a:p>
            <a:r>
              <a:rPr lang="en-US" dirty="0"/>
              <a:t>Four Rigor and Transparency Review Elements</a:t>
            </a:r>
            <a:br>
              <a:rPr lang="en-US" dirty="0"/>
            </a:br>
            <a:r>
              <a:rPr lang="en-US" dirty="0">
                <a:solidFill>
                  <a:srgbClr val="719500"/>
                </a:solidFill>
              </a:rPr>
              <a:t>Projects Involving Key Biological and/or Chemical Resources</a:t>
            </a:r>
            <a:endParaRPr lang="en-US" dirty="0"/>
          </a:p>
        </p:txBody>
      </p:sp>
    </p:spTree>
    <p:extLst>
      <p:ext uri="{BB962C8B-B14F-4D97-AF65-F5344CB8AC3E}">
        <p14:creationId xmlns:p14="http://schemas.microsoft.com/office/powerpoint/2010/main" val="612576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00250" y="1028700"/>
            <a:ext cx="5657850" cy="3314700"/>
          </a:xfrm>
        </p:spPr>
        <p:txBody>
          <a:bodyPr/>
          <a:lstStyle/>
          <a:p>
            <a:pPr marL="153591" indent="-153591">
              <a:spcBef>
                <a:spcPts val="422"/>
              </a:spcBef>
              <a:spcAft>
                <a:spcPts val="422"/>
              </a:spcAft>
              <a:buFontTx/>
              <a:buChar char="•"/>
            </a:pPr>
            <a:r>
              <a:rPr lang="en-US" dirty="0"/>
              <a:t>Protections for human subjects</a:t>
            </a:r>
          </a:p>
          <a:p>
            <a:pPr marL="153591" indent="-153591">
              <a:spcBef>
                <a:spcPts val="422"/>
              </a:spcBef>
              <a:spcAft>
                <a:spcPts val="422"/>
              </a:spcAft>
              <a:buFontTx/>
              <a:buChar char="•"/>
            </a:pPr>
            <a:r>
              <a:rPr lang="en-US" dirty="0"/>
              <a:t>Inclusions of women, minorities and children</a:t>
            </a:r>
          </a:p>
          <a:p>
            <a:pPr marL="153591" indent="-153591">
              <a:spcBef>
                <a:spcPts val="422"/>
              </a:spcBef>
              <a:spcAft>
                <a:spcPts val="422"/>
              </a:spcAft>
              <a:buFontTx/>
              <a:buChar char="•"/>
            </a:pPr>
            <a:r>
              <a:rPr lang="en-US" dirty="0"/>
              <a:t>Appropriate use of vertebrate animals </a:t>
            </a:r>
          </a:p>
          <a:p>
            <a:pPr marL="153591" indent="-153591">
              <a:spcBef>
                <a:spcPts val="422"/>
              </a:spcBef>
              <a:spcAft>
                <a:spcPts val="422"/>
              </a:spcAft>
              <a:buFontTx/>
              <a:buChar char="•"/>
            </a:pPr>
            <a:r>
              <a:rPr lang="en-US" dirty="0"/>
              <a:t>Management of biohazards</a:t>
            </a:r>
          </a:p>
          <a:p>
            <a:pPr marL="153591" indent="-153591">
              <a:spcBef>
                <a:spcPct val="0"/>
              </a:spcBef>
            </a:pPr>
            <a:endParaRPr lang="en-US" sz="825" dirty="0"/>
          </a:p>
          <a:p>
            <a:pPr marL="153591" indent="-153591">
              <a:spcBef>
                <a:spcPct val="0"/>
              </a:spcBef>
              <a:buFontTx/>
              <a:buChar char="•"/>
            </a:pPr>
            <a:endParaRPr lang="en-US" b="0" dirty="0"/>
          </a:p>
          <a:p>
            <a:pPr marL="153591" indent="-153591">
              <a:spcBef>
                <a:spcPct val="0"/>
              </a:spcBef>
              <a:buFontTx/>
              <a:buChar char="•"/>
            </a:pPr>
            <a:endParaRPr lang="en-US" b="0" dirty="0"/>
          </a:p>
          <a:p>
            <a:pPr marL="153591" indent="-153591">
              <a:spcBef>
                <a:spcPct val="0"/>
              </a:spcBef>
              <a:buFontTx/>
              <a:buChar char="•"/>
            </a:pPr>
            <a:endParaRPr lang="en-US" sz="1725" dirty="0"/>
          </a:p>
          <a:p>
            <a:pPr marL="153591" indent="-153591"/>
            <a:endParaRPr lang="en-US" b="0" dirty="0"/>
          </a:p>
          <a:p>
            <a:pPr marL="153591" indent="-153591"/>
            <a:endParaRPr lang="en-US" sz="1950" dirty="0"/>
          </a:p>
        </p:txBody>
      </p:sp>
      <p:sp>
        <p:nvSpPr>
          <p:cNvPr id="2" name="Title 1"/>
          <p:cNvSpPr>
            <a:spLocks noGrp="1"/>
          </p:cNvSpPr>
          <p:nvPr>
            <p:ph type="title"/>
          </p:nvPr>
        </p:nvSpPr>
        <p:spPr/>
        <p:txBody>
          <a:bodyPr>
            <a:normAutofit fontScale="90000"/>
          </a:bodyPr>
          <a:lstStyle/>
          <a:p>
            <a:r>
              <a:rPr lang="en-US" dirty="0"/>
              <a:t>Additional Criteria Contribute to Overall Impact Scores</a:t>
            </a:r>
          </a:p>
        </p:txBody>
      </p:sp>
    </p:spTree>
    <p:extLst>
      <p:ext uri="{BB962C8B-B14F-4D97-AF65-F5344CB8AC3E}">
        <p14:creationId xmlns:p14="http://schemas.microsoft.com/office/powerpoint/2010/main" val="3524118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image of a dart that has hit the center of its target. Source: Microsoft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652" y="3188369"/>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spect="1"/>
          </p:cNvSpPr>
          <p:nvPr>
            <p:ph idx="1"/>
          </p:nvPr>
        </p:nvSpPr>
        <p:spPr/>
        <p:txBody>
          <a:bodyPr>
            <a:normAutofit/>
          </a:bodyPr>
          <a:lstStyle/>
          <a:p>
            <a:pPr marL="0" indent="0">
              <a:buNone/>
            </a:pPr>
            <a:endParaRPr lang="en-US"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6. Consider Advice from NIH Reviewers and Staff</a:t>
            </a:r>
          </a:p>
        </p:txBody>
      </p:sp>
    </p:spTree>
    <p:extLst>
      <p:ext uri="{BB962C8B-B14F-4D97-AF65-F5344CB8AC3E}">
        <p14:creationId xmlns:p14="http://schemas.microsoft.com/office/powerpoint/2010/main" val="257759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image of a dart that has hit the center of its target. Source: Microsoft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652" y="3188369"/>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spect="1"/>
          </p:cNvSpPr>
          <p:nvPr>
            <p:ph idx="1"/>
          </p:nvPr>
        </p:nvSpPr>
        <p:spPr/>
        <p:txBody>
          <a:bodyPr>
            <a:normAutofit/>
          </a:bodyPr>
          <a:lstStyle/>
          <a:p>
            <a:r>
              <a:rPr lang="en-US" dirty="0"/>
              <a:t>Articulate each aim and how it advances the overall project</a:t>
            </a:r>
          </a:p>
          <a:p>
            <a:pPr marL="0" indent="0">
              <a:buNone/>
            </a:pPr>
            <a:endParaRPr lang="en-US"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6. Consider Advice from NIH Reviewers and Staff</a:t>
            </a:r>
          </a:p>
        </p:txBody>
      </p:sp>
    </p:spTree>
    <p:extLst>
      <p:ext uri="{BB962C8B-B14F-4D97-AF65-F5344CB8AC3E}">
        <p14:creationId xmlns:p14="http://schemas.microsoft.com/office/powerpoint/2010/main" val="513795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image of a dart that has hit the center of its target. Source: Microsoft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652" y="3188369"/>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spect="1"/>
          </p:cNvSpPr>
          <p:nvPr>
            <p:ph idx="1"/>
          </p:nvPr>
        </p:nvSpPr>
        <p:spPr/>
        <p:txBody>
          <a:bodyPr>
            <a:normAutofit/>
          </a:bodyPr>
          <a:lstStyle/>
          <a:p>
            <a:r>
              <a:rPr lang="en-US" dirty="0"/>
              <a:t>Articulate each aim and how it advances the overall project</a:t>
            </a:r>
          </a:p>
          <a:p>
            <a:r>
              <a:rPr lang="en-US" dirty="0"/>
              <a:t>Tell reviewers:</a:t>
            </a:r>
          </a:p>
          <a:p>
            <a:pPr lvl="1"/>
            <a:r>
              <a:rPr lang="en-US" dirty="0"/>
              <a:t>What you will do</a:t>
            </a:r>
          </a:p>
          <a:p>
            <a:pPr marL="0" indent="0">
              <a:buNone/>
            </a:pPr>
            <a:endParaRPr lang="en-US"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6. Consider Advice from NIH Reviewers and Staff</a:t>
            </a:r>
          </a:p>
        </p:txBody>
      </p:sp>
    </p:spTree>
    <p:extLst>
      <p:ext uri="{BB962C8B-B14F-4D97-AF65-F5344CB8AC3E}">
        <p14:creationId xmlns:p14="http://schemas.microsoft.com/office/powerpoint/2010/main" val="981708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image of a dart that has hit the center of its target. Source: Microsoft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652" y="3188369"/>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spect="1"/>
          </p:cNvSpPr>
          <p:nvPr>
            <p:ph idx="1"/>
          </p:nvPr>
        </p:nvSpPr>
        <p:spPr/>
        <p:txBody>
          <a:bodyPr>
            <a:normAutofit/>
          </a:bodyPr>
          <a:lstStyle/>
          <a:p>
            <a:r>
              <a:rPr lang="en-US" dirty="0"/>
              <a:t>Articulate each aim and how it advances the overall project</a:t>
            </a:r>
          </a:p>
          <a:p>
            <a:r>
              <a:rPr lang="en-US" dirty="0"/>
              <a:t>Tell reviewers:</a:t>
            </a:r>
          </a:p>
          <a:p>
            <a:pPr lvl="1"/>
            <a:r>
              <a:rPr lang="en-US" dirty="0"/>
              <a:t>What you will do</a:t>
            </a:r>
          </a:p>
          <a:p>
            <a:pPr lvl="1"/>
            <a:r>
              <a:rPr lang="en-US" dirty="0"/>
              <a:t>Why it is important </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6. Consider Advice from NIH Reviewers and Staff</a:t>
            </a:r>
          </a:p>
        </p:txBody>
      </p:sp>
    </p:spTree>
    <p:extLst>
      <p:ext uri="{BB962C8B-B14F-4D97-AF65-F5344CB8AC3E}">
        <p14:creationId xmlns:p14="http://schemas.microsoft.com/office/powerpoint/2010/main" val="98170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Avoid Common Applicant Pitfalls </a:t>
            </a:r>
          </a:p>
          <a:p>
            <a:pPr marL="228600" indent="-228600">
              <a:buClr>
                <a:schemeClr val="tx1"/>
              </a:buClr>
              <a:buFont typeface="+mj-lt"/>
              <a:buAutoNum type="arabicPeriod"/>
            </a:pPr>
            <a:endParaRPr lang="en-US" sz="500" dirty="0"/>
          </a:p>
          <a:p>
            <a:pPr>
              <a:buClr>
                <a:schemeClr val="tx1"/>
              </a:buClr>
              <a:buFont typeface="+mj-lt"/>
              <a:buAutoNum type="arabicPeriod"/>
            </a:pPr>
            <a:endParaRPr lang="en-US" sz="500" dirty="0"/>
          </a:p>
          <a:p>
            <a:pPr marL="0" indent="0">
              <a:buNone/>
            </a:pPr>
            <a:endParaRPr lang="en-US" dirty="0"/>
          </a:p>
        </p:txBody>
      </p:sp>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Tree>
    <p:extLst>
      <p:ext uri="{BB962C8B-B14F-4D97-AF65-F5344CB8AC3E}">
        <p14:creationId xmlns:p14="http://schemas.microsoft.com/office/powerpoint/2010/main" val="2471039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image of a dart that has hit the center of its target. Source: Microsoft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652" y="3188369"/>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spect="1"/>
          </p:cNvSpPr>
          <p:nvPr>
            <p:ph idx="1"/>
          </p:nvPr>
        </p:nvSpPr>
        <p:spPr/>
        <p:txBody>
          <a:bodyPr>
            <a:normAutofit/>
          </a:bodyPr>
          <a:lstStyle/>
          <a:p>
            <a:r>
              <a:rPr lang="en-US" dirty="0"/>
              <a:t>Articulate each aim and how it advances the overall project</a:t>
            </a:r>
          </a:p>
          <a:p>
            <a:r>
              <a:rPr lang="en-US" dirty="0"/>
              <a:t>Tell reviewers:</a:t>
            </a:r>
          </a:p>
          <a:p>
            <a:pPr lvl="1"/>
            <a:r>
              <a:rPr lang="en-US" dirty="0"/>
              <a:t>What you will do</a:t>
            </a:r>
          </a:p>
          <a:p>
            <a:pPr lvl="1"/>
            <a:r>
              <a:rPr lang="en-US" dirty="0"/>
              <a:t>Why it is important </a:t>
            </a:r>
          </a:p>
          <a:p>
            <a:pPr lvl="1"/>
            <a:r>
              <a:rPr lang="en-US" dirty="0"/>
              <a:t>How you will do it</a:t>
            </a:r>
          </a:p>
          <a:p>
            <a:pPr marL="0" indent="0">
              <a:buNone/>
            </a:pPr>
            <a:endParaRPr lang="en-US"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6. Consider Advice from NIH Reviewers and Staff</a:t>
            </a:r>
          </a:p>
        </p:txBody>
      </p:sp>
    </p:spTree>
    <p:extLst>
      <p:ext uri="{BB962C8B-B14F-4D97-AF65-F5344CB8AC3E}">
        <p14:creationId xmlns:p14="http://schemas.microsoft.com/office/powerpoint/2010/main" val="981708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 image of a dart that has hit the center of its target. Source: Microsoft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652" y="3188369"/>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spect="1"/>
          </p:cNvSpPr>
          <p:nvPr>
            <p:ph idx="1"/>
          </p:nvPr>
        </p:nvSpPr>
        <p:spPr/>
        <p:txBody>
          <a:bodyPr>
            <a:normAutofit/>
          </a:bodyPr>
          <a:lstStyle/>
          <a:p>
            <a:r>
              <a:rPr lang="en-US" dirty="0"/>
              <a:t>Articulate each aim and how it advances the overall project</a:t>
            </a:r>
          </a:p>
          <a:p>
            <a:r>
              <a:rPr lang="en-US" dirty="0"/>
              <a:t>Tell reviewers:</a:t>
            </a:r>
          </a:p>
          <a:p>
            <a:pPr lvl="1"/>
            <a:r>
              <a:rPr lang="en-US" dirty="0"/>
              <a:t>What you will do</a:t>
            </a:r>
          </a:p>
          <a:p>
            <a:pPr lvl="1"/>
            <a:r>
              <a:rPr lang="en-US" dirty="0"/>
              <a:t>Why it is important </a:t>
            </a:r>
          </a:p>
          <a:p>
            <a:pPr lvl="1"/>
            <a:r>
              <a:rPr lang="en-US" dirty="0"/>
              <a:t>How you will do it</a:t>
            </a:r>
          </a:p>
          <a:p>
            <a:pPr lvl="1"/>
            <a:r>
              <a:rPr lang="en-US" dirty="0"/>
              <a:t>How each piece contributes to the whole</a:t>
            </a:r>
          </a:p>
          <a:p>
            <a:pPr marL="0" indent="0">
              <a:buNone/>
            </a:pPr>
            <a:endParaRPr lang="en-US"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6. Consider Advice from NIH Reviewers and Staff</a:t>
            </a:r>
          </a:p>
        </p:txBody>
      </p:sp>
    </p:spTree>
    <p:extLst>
      <p:ext uri="{BB962C8B-B14F-4D97-AF65-F5344CB8AC3E}">
        <p14:creationId xmlns:p14="http://schemas.microsoft.com/office/powerpoint/2010/main" val="981708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spect="1"/>
          </p:cNvSpPr>
          <p:nvPr>
            <p:ph idx="1"/>
          </p:nvPr>
        </p:nvSpPr>
        <p:spPr>
          <a:xfrm>
            <a:off x="533400" y="1257301"/>
            <a:ext cx="8229600" cy="2828924"/>
          </a:xfrm>
        </p:spPr>
        <p:txBody>
          <a:bodyPr>
            <a:normAutofit/>
          </a:bodyPr>
          <a:lstStyle/>
          <a:p>
            <a:r>
              <a:rPr lang="en-US" dirty="0"/>
              <a:t>Start with significance </a:t>
            </a:r>
          </a:p>
          <a:p>
            <a:pPr lvl="1"/>
            <a:endParaRPr lang="en-US" dirty="0"/>
          </a:p>
          <a:p>
            <a:pPr marL="0" indent="0">
              <a:buNone/>
            </a:pPr>
            <a:endParaRPr lang="en-US" dirty="0"/>
          </a:p>
        </p:txBody>
      </p:sp>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Tree>
    <p:extLst>
      <p:ext uri="{BB962C8B-B14F-4D97-AF65-F5344CB8AC3E}">
        <p14:creationId xmlns:p14="http://schemas.microsoft.com/office/powerpoint/2010/main" val="3945093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spect="1"/>
          </p:cNvSpPr>
          <p:nvPr>
            <p:ph idx="1"/>
          </p:nvPr>
        </p:nvSpPr>
        <p:spPr>
          <a:xfrm>
            <a:off x="533400" y="1257301"/>
            <a:ext cx="8229600" cy="2828924"/>
          </a:xfrm>
        </p:spPr>
        <p:txBody>
          <a:bodyPr>
            <a:normAutofit/>
          </a:bodyPr>
          <a:lstStyle/>
          <a:p>
            <a:r>
              <a:rPr lang="en-US" dirty="0"/>
              <a:t>Start with significance </a:t>
            </a:r>
          </a:p>
          <a:p>
            <a:pPr lvl="2"/>
            <a:r>
              <a:rPr lang="en-US" dirty="0"/>
              <a:t>Current controversies or issues of importance to the field</a:t>
            </a:r>
          </a:p>
          <a:p>
            <a:pPr lvl="1"/>
            <a:endParaRPr lang="en-US" dirty="0"/>
          </a:p>
          <a:p>
            <a:pPr marL="0" indent="0">
              <a:buNone/>
            </a:pPr>
            <a:endParaRPr lang="en-US" dirty="0"/>
          </a:p>
        </p:txBody>
      </p:sp>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Tree>
    <p:extLst>
      <p:ext uri="{BB962C8B-B14F-4D97-AF65-F5344CB8AC3E}">
        <p14:creationId xmlns:p14="http://schemas.microsoft.com/office/powerpoint/2010/main" val="794924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spect="1"/>
          </p:cNvSpPr>
          <p:nvPr>
            <p:ph idx="1"/>
          </p:nvPr>
        </p:nvSpPr>
        <p:spPr>
          <a:xfrm>
            <a:off x="533400" y="1257301"/>
            <a:ext cx="8229600" cy="2828924"/>
          </a:xfrm>
        </p:spPr>
        <p:txBody>
          <a:bodyPr>
            <a:normAutofit/>
          </a:bodyPr>
          <a:lstStyle/>
          <a:p>
            <a:r>
              <a:rPr lang="en-US" dirty="0"/>
              <a:t>Start with significance </a:t>
            </a:r>
          </a:p>
          <a:p>
            <a:pPr lvl="2"/>
            <a:r>
              <a:rPr lang="en-US" dirty="0"/>
              <a:t>Current controversies or issues of importance to the field</a:t>
            </a:r>
          </a:p>
          <a:p>
            <a:pPr lvl="2"/>
            <a:r>
              <a:rPr lang="en-US" dirty="0"/>
              <a:t>Bring something new to the table</a:t>
            </a:r>
          </a:p>
        </p:txBody>
      </p:sp>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Tree>
    <p:extLst>
      <p:ext uri="{BB962C8B-B14F-4D97-AF65-F5344CB8AC3E}">
        <p14:creationId xmlns:p14="http://schemas.microsoft.com/office/powerpoint/2010/main" val="794924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spect="1"/>
          </p:cNvSpPr>
          <p:nvPr>
            <p:ph idx="1"/>
          </p:nvPr>
        </p:nvSpPr>
        <p:spPr>
          <a:xfrm>
            <a:off x="533400" y="1257301"/>
            <a:ext cx="8229600" cy="2828924"/>
          </a:xfrm>
        </p:spPr>
        <p:txBody>
          <a:bodyPr>
            <a:normAutofit/>
          </a:bodyPr>
          <a:lstStyle/>
          <a:p>
            <a:r>
              <a:rPr lang="en-US" dirty="0"/>
              <a:t>Start with significance </a:t>
            </a:r>
          </a:p>
          <a:p>
            <a:pPr lvl="2"/>
            <a:r>
              <a:rPr lang="en-US" dirty="0"/>
              <a:t>Current controversies or issues of importance to the field</a:t>
            </a:r>
          </a:p>
          <a:p>
            <a:pPr lvl="2"/>
            <a:r>
              <a:rPr lang="en-US" dirty="0"/>
              <a:t>Bring something new to the table</a:t>
            </a:r>
          </a:p>
          <a:p>
            <a:pPr lvl="2"/>
            <a:r>
              <a:rPr lang="en-US" dirty="0"/>
              <a:t>Broad enough to be of interest to general field</a:t>
            </a:r>
          </a:p>
          <a:p>
            <a:pPr lvl="1"/>
            <a:endParaRPr lang="en-US" dirty="0"/>
          </a:p>
          <a:p>
            <a:pPr marL="0" indent="0">
              <a:buNone/>
            </a:pPr>
            <a:endParaRPr lang="en-US" dirty="0"/>
          </a:p>
        </p:txBody>
      </p:sp>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Tree>
    <p:extLst>
      <p:ext uri="{BB962C8B-B14F-4D97-AF65-F5344CB8AC3E}">
        <p14:creationId xmlns:p14="http://schemas.microsoft.com/office/powerpoint/2010/main" val="794924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spect="1"/>
          </p:cNvSpPr>
          <p:nvPr>
            <p:ph idx="1"/>
          </p:nvPr>
        </p:nvSpPr>
        <p:spPr>
          <a:xfrm>
            <a:off x="533400" y="1257301"/>
            <a:ext cx="8229600" cy="2828924"/>
          </a:xfrm>
        </p:spPr>
        <p:txBody>
          <a:bodyPr>
            <a:normAutofit/>
          </a:bodyPr>
          <a:lstStyle/>
          <a:p>
            <a:r>
              <a:rPr lang="en-US" dirty="0"/>
              <a:t>Start with significance </a:t>
            </a:r>
          </a:p>
          <a:p>
            <a:pPr lvl="2"/>
            <a:r>
              <a:rPr lang="en-US" dirty="0"/>
              <a:t>Current controversies or issues of importance to the field</a:t>
            </a:r>
          </a:p>
          <a:p>
            <a:pPr lvl="2"/>
            <a:r>
              <a:rPr lang="en-US" dirty="0"/>
              <a:t>Bring something new to the table</a:t>
            </a:r>
          </a:p>
          <a:p>
            <a:pPr lvl="2"/>
            <a:r>
              <a:rPr lang="en-US" dirty="0"/>
              <a:t>Broad enough to be of interest to general field</a:t>
            </a:r>
          </a:p>
          <a:p>
            <a:r>
              <a:rPr lang="en-US" dirty="0"/>
              <a:t>Keep it focused and feasible</a:t>
            </a:r>
          </a:p>
          <a:p>
            <a:pPr lvl="1"/>
            <a:endParaRPr lang="en-US" dirty="0"/>
          </a:p>
          <a:p>
            <a:pPr marL="0" indent="0">
              <a:buNone/>
            </a:pPr>
            <a:endParaRPr lang="en-US" dirty="0"/>
          </a:p>
        </p:txBody>
      </p:sp>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Tree>
    <p:extLst>
      <p:ext uri="{BB962C8B-B14F-4D97-AF65-F5344CB8AC3E}">
        <p14:creationId xmlns:p14="http://schemas.microsoft.com/office/powerpoint/2010/main" val="794924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spect="1"/>
          </p:cNvSpPr>
          <p:nvPr>
            <p:ph idx="1"/>
          </p:nvPr>
        </p:nvSpPr>
        <p:spPr>
          <a:xfrm>
            <a:off x="533400" y="1257301"/>
            <a:ext cx="8229600" cy="2828924"/>
          </a:xfrm>
        </p:spPr>
        <p:txBody>
          <a:bodyPr>
            <a:normAutofit/>
          </a:bodyPr>
          <a:lstStyle/>
          <a:p>
            <a:r>
              <a:rPr lang="en-US" dirty="0"/>
              <a:t>Start with significance </a:t>
            </a:r>
          </a:p>
          <a:p>
            <a:pPr lvl="2"/>
            <a:r>
              <a:rPr lang="en-US" dirty="0"/>
              <a:t>Current controversies or issues of importance to the field</a:t>
            </a:r>
          </a:p>
          <a:p>
            <a:pPr lvl="2"/>
            <a:r>
              <a:rPr lang="en-US" dirty="0"/>
              <a:t>Bring something new to the table</a:t>
            </a:r>
          </a:p>
          <a:p>
            <a:pPr lvl="2"/>
            <a:r>
              <a:rPr lang="en-US" dirty="0"/>
              <a:t>Broad enough to be of interest to general field</a:t>
            </a:r>
          </a:p>
          <a:p>
            <a:r>
              <a:rPr lang="en-US" dirty="0"/>
              <a:t>Keep it focused and feasible</a:t>
            </a:r>
          </a:p>
          <a:p>
            <a:r>
              <a:rPr lang="en-US" dirty="0"/>
              <a:t>Be self-critical and propose alternatives</a:t>
            </a:r>
          </a:p>
          <a:p>
            <a:pPr lvl="1"/>
            <a:endParaRPr lang="en-US" dirty="0"/>
          </a:p>
          <a:p>
            <a:pPr marL="0" indent="0">
              <a:buNone/>
            </a:pPr>
            <a:endParaRPr lang="en-US" dirty="0"/>
          </a:p>
        </p:txBody>
      </p:sp>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Tree>
    <p:extLst>
      <p:ext uri="{BB962C8B-B14F-4D97-AF65-F5344CB8AC3E}">
        <p14:creationId xmlns:p14="http://schemas.microsoft.com/office/powerpoint/2010/main" val="794924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 image of a dart that has hit the center of its target. Source: Microsoft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3195638"/>
            <a:ext cx="1758949" cy="1319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spect="1"/>
          </p:cNvSpPr>
          <p:nvPr>
            <p:ph idx="1"/>
          </p:nvPr>
        </p:nvSpPr>
        <p:spPr>
          <a:xfrm>
            <a:off x="533400" y="1276350"/>
            <a:ext cx="8229600" cy="2828924"/>
          </a:xfrm>
        </p:spPr>
        <p:txBody>
          <a:bodyPr>
            <a:normAutofit lnSpcReduction="10000"/>
          </a:bodyPr>
          <a:lstStyle/>
          <a:p>
            <a:r>
              <a:rPr lang="en-US" dirty="0"/>
              <a:t>Start with significance </a:t>
            </a:r>
          </a:p>
          <a:p>
            <a:pPr lvl="2"/>
            <a:r>
              <a:rPr lang="en-US" dirty="0"/>
              <a:t>Current controversies or issues of importance to the field</a:t>
            </a:r>
          </a:p>
          <a:p>
            <a:pPr lvl="2"/>
            <a:r>
              <a:rPr lang="en-US" dirty="0"/>
              <a:t>Bring something new to the table</a:t>
            </a:r>
          </a:p>
          <a:p>
            <a:pPr lvl="2"/>
            <a:r>
              <a:rPr lang="en-US" dirty="0"/>
              <a:t>Broad enough to be of interest to general field</a:t>
            </a:r>
          </a:p>
          <a:p>
            <a:r>
              <a:rPr lang="en-US" dirty="0"/>
              <a:t>Keep it focused and feasible</a:t>
            </a:r>
          </a:p>
          <a:p>
            <a:r>
              <a:rPr lang="en-US" dirty="0"/>
              <a:t>Be self-critical and propose alternatives</a:t>
            </a:r>
          </a:p>
          <a:p>
            <a:r>
              <a:rPr lang="en-US" dirty="0"/>
              <a:t>Insert summaries to reinforce  key points </a:t>
            </a:r>
          </a:p>
          <a:p>
            <a:pPr lvl="1"/>
            <a:endParaRPr lang="en-US" dirty="0"/>
          </a:p>
          <a:p>
            <a:pPr marL="0" indent="0">
              <a:buNone/>
            </a:pPr>
            <a:endParaRPr lang="en-US" dirty="0"/>
          </a:p>
        </p:txBody>
      </p:sp>
      <p:sp>
        <p:nvSpPr>
          <p:cNvPr id="2" name="Title 1"/>
          <p:cNvSpPr>
            <a:spLocks noGrp="1"/>
          </p:cNvSpPr>
          <p:nvPr>
            <p:ph type="title"/>
          </p:nvPr>
        </p:nvSpPr>
        <p:spPr>
          <a:xfrm>
            <a:off x="533400" y="228600"/>
            <a:ext cx="8610600" cy="571500"/>
          </a:xfrm>
        </p:spPr>
        <p:txBody>
          <a:bodyPr>
            <a:normAutofit fontScale="90000"/>
          </a:bodyPr>
          <a:lstStyle/>
          <a:p>
            <a:r>
              <a:rPr lang="en-US" dirty="0"/>
              <a:t>6. Consider Advice from NIH Reviewers &amp; Staff</a:t>
            </a:r>
            <a:br>
              <a:rPr lang="en-US" dirty="0"/>
            </a:br>
            <a:endParaRPr lang="en-US" dirty="0"/>
          </a:p>
        </p:txBody>
      </p:sp>
    </p:spTree>
    <p:extLst>
      <p:ext uri="{BB962C8B-B14F-4D97-AF65-F5344CB8AC3E}">
        <p14:creationId xmlns:p14="http://schemas.microsoft.com/office/powerpoint/2010/main" val="794924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creen shot of the Insider's Guide to NIH Peer Review for Applicants that includes photos of a peer review meeting and a video link 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334373"/>
            <a:ext cx="324961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descr="A screen shot of the Insider's Guide to NIH Peer Review for Applicants that includes photos of a peer review meeting and a link to a video of the same name."/>
          <p:cNvSpPr/>
          <p:nvPr/>
        </p:nvSpPr>
        <p:spPr>
          <a:xfrm>
            <a:off x="1295400" y="3500482"/>
            <a:ext cx="6553200" cy="400110"/>
          </a:xfrm>
          <a:prstGeom prst="rect">
            <a:avLst/>
          </a:prstGeom>
        </p:spPr>
        <p:txBody>
          <a:bodyPr wrap="square">
            <a:spAutoFit/>
          </a:bodyPr>
          <a:lstStyle/>
          <a:p>
            <a:r>
              <a:rPr lang="en-US" sz="2000" b="1" dirty="0">
                <a:solidFill>
                  <a:srgbClr val="719500"/>
                </a:solidFill>
              </a:rPr>
              <a:t>http://www.csr.nih.gov/applicantResources/Insider </a:t>
            </a:r>
          </a:p>
        </p:txBody>
      </p:sp>
      <p:sp>
        <p:nvSpPr>
          <p:cNvPr id="3" name="TextBox 2"/>
          <p:cNvSpPr txBox="1"/>
          <p:nvPr/>
        </p:nvSpPr>
        <p:spPr bwMode="auto">
          <a:xfrm>
            <a:off x="609600" y="1657350"/>
            <a:ext cx="3962400" cy="640284"/>
          </a:xfrm>
          <a:prstGeom prst="rect">
            <a:avLst/>
          </a:prstGeom>
          <a:solidFill>
            <a:schemeClr val="bg1"/>
          </a:solidFill>
          <a:ln>
            <a:noFill/>
          </a:ln>
          <a:extLst/>
        </p:spPr>
        <p:txBody>
          <a:bodyPr wrap="square" lIns="85433" tIns="42726" rIns="85433" bIns="42726" rtlCol="0">
            <a:spAutoFit/>
          </a:bodyPr>
          <a:lstStyle/>
          <a:p>
            <a:pPr eaLnBrk="1" hangingPunct="1">
              <a:spcBef>
                <a:spcPct val="50000"/>
              </a:spcBef>
            </a:pPr>
            <a:r>
              <a:rPr lang="en-US" b="1" dirty="0">
                <a:solidFill>
                  <a:srgbClr val="719500"/>
                </a:solidFill>
              </a:rPr>
              <a:t>Check Out the Insider’s Guide to NIH Peer Review for Applicants</a:t>
            </a:r>
          </a:p>
        </p:txBody>
      </p:sp>
      <p:sp>
        <p:nvSpPr>
          <p:cNvPr id="2" name="Title 1"/>
          <p:cNvSpPr>
            <a:spLocks noGrp="1"/>
          </p:cNvSpPr>
          <p:nvPr>
            <p:ph type="title"/>
          </p:nvPr>
        </p:nvSpPr>
        <p:spPr/>
        <p:txBody>
          <a:bodyPr>
            <a:normAutofit fontScale="90000"/>
          </a:bodyPr>
          <a:lstStyle/>
          <a:p>
            <a:r>
              <a:rPr lang="en-US" dirty="0"/>
              <a:t>6. Consider Advice from NIH Reviewers and Staff</a:t>
            </a:r>
          </a:p>
        </p:txBody>
      </p:sp>
    </p:spTree>
    <p:extLst>
      <p:ext uri="{BB962C8B-B14F-4D97-AF65-F5344CB8AC3E}">
        <p14:creationId xmlns:p14="http://schemas.microsoft.com/office/powerpoint/2010/main" val="194151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Avoid Common Applicant Pitfalls </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1900" dirty="0"/>
              <a:t>Help Direct Your Application to the Best Place for Review and Funding </a:t>
            </a:r>
          </a:p>
          <a:p>
            <a:pPr>
              <a:buClr>
                <a:schemeClr val="tx1"/>
              </a:buClr>
              <a:buFont typeface="+mj-lt"/>
              <a:buAutoNum type="arabicPeriod"/>
            </a:pPr>
            <a:endParaRPr lang="en-US" sz="500" dirty="0"/>
          </a:p>
          <a:p>
            <a:pPr>
              <a:buClr>
                <a:schemeClr val="tx1"/>
              </a:buClr>
              <a:buFont typeface="+mj-lt"/>
              <a:buAutoNum type="arabicPeriod"/>
            </a:pPr>
            <a:endParaRPr lang="en-US" sz="500" dirty="0"/>
          </a:p>
          <a:p>
            <a:pPr marL="0" indent="0">
              <a:buNone/>
            </a:pPr>
            <a:endParaRPr lang="en-US" dirty="0"/>
          </a:p>
        </p:txBody>
      </p:sp>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Tree>
    <p:extLst>
      <p:ext uri="{BB962C8B-B14F-4D97-AF65-F5344CB8AC3E}">
        <p14:creationId xmlns:p14="http://schemas.microsoft.com/office/powerpoint/2010/main" val="4030149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two researchers at work in a lab."/>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8903" y="1524288"/>
            <a:ext cx="1905000" cy="99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photo of a researcher with goggles at work in a lab."/>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6806" y="1524288"/>
            <a:ext cx="1982391" cy="99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photo of a doctor talking to a patient as she is being moved into an MRI machin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7695" y="1522045"/>
            <a:ext cx="2095500" cy="9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1143000" y="2855269"/>
            <a:ext cx="7620000" cy="1373831"/>
          </a:xfrm>
        </p:spPr>
        <p:txBody>
          <a:bodyPr>
            <a:normAutofit fontScale="92500" lnSpcReduction="10000"/>
          </a:bodyPr>
          <a:lstStyle/>
          <a:p>
            <a:r>
              <a:rPr lang="en-US" sz="2100" dirty="0"/>
              <a:t>If you submit an R01 grant application</a:t>
            </a:r>
          </a:p>
          <a:p>
            <a:pPr>
              <a:buFontTx/>
              <a:buNone/>
            </a:pPr>
            <a:endParaRPr lang="en-US" sz="800" dirty="0"/>
          </a:p>
          <a:p>
            <a:r>
              <a:rPr lang="en-US" sz="2100" dirty="0"/>
              <a:t>If you are a New Investigator or Early Stage Investigator</a:t>
            </a:r>
          </a:p>
          <a:p>
            <a:pPr>
              <a:buFontTx/>
              <a:buNone/>
            </a:pPr>
            <a:endParaRPr lang="en-US" sz="800" dirty="0"/>
          </a:p>
          <a:p>
            <a:pPr>
              <a:buFontTx/>
              <a:buNone/>
            </a:pPr>
            <a:endParaRPr lang="en-US" sz="800" dirty="0"/>
          </a:p>
          <a:p>
            <a:pPr marL="0" indent="0">
              <a:buNone/>
            </a:pPr>
            <a:r>
              <a:rPr lang="en-US" sz="2000" dirty="0"/>
              <a:t>     </a:t>
            </a:r>
            <a:r>
              <a:rPr lang="en-US" sz="2000" b="1" dirty="0">
                <a:solidFill>
                  <a:srgbClr val="719500"/>
                </a:solidFill>
              </a:rPr>
              <a:t>http://grants.nih.gov/grants/new_investigators/  </a:t>
            </a:r>
          </a:p>
          <a:p>
            <a:pPr lvl="1"/>
            <a:endParaRPr lang="en-US" dirty="0"/>
          </a:p>
        </p:txBody>
      </p:sp>
      <p:sp>
        <p:nvSpPr>
          <p:cNvPr id="8" name="TextBox 7"/>
          <p:cNvSpPr txBox="1"/>
          <p:nvPr/>
        </p:nvSpPr>
        <p:spPr bwMode="auto">
          <a:xfrm>
            <a:off x="914400" y="914400"/>
            <a:ext cx="5943600" cy="363285"/>
          </a:xfrm>
          <a:prstGeom prst="rect">
            <a:avLst/>
          </a:prstGeom>
          <a:solidFill>
            <a:schemeClr val="bg1"/>
          </a:solidFill>
          <a:ln>
            <a:noFill/>
          </a:ln>
          <a:extLst/>
        </p:spPr>
        <p:txBody>
          <a:bodyPr wrap="square" lIns="85433" tIns="42726" rIns="85433" bIns="42726" rtlCol="0">
            <a:spAutoFit/>
          </a:bodyPr>
          <a:lstStyle/>
          <a:p>
            <a:pPr eaLnBrk="1" hangingPunct="1">
              <a:spcBef>
                <a:spcPct val="50000"/>
              </a:spcBef>
            </a:pPr>
            <a:r>
              <a:rPr lang="en-US" b="1" dirty="0">
                <a:solidFill>
                  <a:srgbClr val="719500"/>
                </a:solidFill>
              </a:rPr>
              <a:t>NIH Will Consider Your Career Status</a:t>
            </a:r>
          </a:p>
        </p:txBody>
      </p:sp>
      <p:sp>
        <p:nvSpPr>
          <p:cNvPr id="2" name="Title 1"/>
          <p:cNvSpPr>
            <a:spLocks noGrp="1"/>
          </p:cNvSpPr>
          <p:nvPr>
            <p:ph type="title"/>
          </p:nvPr>
        </p:nvSpPr>
        <p:spPr/>
        <p:txBody>
          <a:bodyPr/>
          <a:lstStyle/>
          <a:p>
            <a:r>
              <a:rPr lang="en-US" dirty="0"/>
              <a:t>7. Benefit from New Investigator Opportunities </a:t>
            </a:r>
          </a:p>
        </p:txBody>
      </p:sp>
    </p:spTree>
    <p:extLst>
      <p:ext uri="{BB962C8B-B14F-4D97-AF65-F5344CB8AC3E}">
        <p14:creationId xmlns:p14="http://schemas.microsoft.com/office/powerpoint/2010/main" val="242385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hoto of a reviewer listening intensely to a review discuss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2286000"/>
            <a:ext cx="2514600" cy="1257300"/>
          </a:xfrm>
          <a:prstGeom prst="rect">
            <a:avLst/>
          </a:prstGeom>
        </p:spPr>
      </p:pic>
      <p:pic>
        <p:nvPicPr>
          <p:cNvPr id="14" name="Picture 13" descr="Photo of a reviewer making a point at a review meet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658" y="2286000"/>
            <a:ext cx="2511869" cy="1257300"/>
          </a:xfrm>
          <a:prstGeom prst="rect">
            <a:avLst/>
          </a:prstGeom>
        </p:spPr>
      </p:pic>
      <p:pic>
        <p:nvPicPr>
          <p:cNvPr id="15" name="Picture 14" descr="Photo of a reviewer smiling at a review meet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009" y="2295024"/>
            <a:ext cx="2511461" cy="1257300"/>
          </a:xfrm>
          <a:prstGeom prst="rect">
            <a:avLst/>
          </a:prstGeom>
        </p:spPr>
      </p:pic>
      <p:sp>
        <p:nvSpPr>
          <p:cNvPr id="8" name="TextBox 7"/>
          <p:cNvSpPr txBox="1"/>
          <p:nvPr/>
        </p:nvSpPr>
        <p:spPr bwMode="auto">
          <a:xfrm>
            <a:off x="914400" y="914401"/>
            <a:ext cx="7543800" cy="1286615"/>
          </a:xfrm>
          <a:prstGeom prst="rect">
            <a:avLst/>
          </a:prstGeom>
          <a:solidFill>
            <a:schemeClr val="bg1"/>
          </a:solidFill>
          <a:ln>
            <a:noFill/>
          </a:ln>
          <a:extLst/>
        </p:spPr>
        <p:txBody>
          <a:bodyPr wrap="square" lIns="85433" tIns="42726" rIns="85433" bIns="42726" rtlCol="0">
            <a:spAutoFit/>
          </a:bodyPr>
          <a:lstStyle/>
          <a:p>
            <a:pPr>
              <a:spcBef>
                <a:spcPct val="50000"/>
              </a:spcBef>
            </a:pPr>
            <a:r>
              <a:rPr lang="en-US" sz="2400" b="1" dirty="0">
                <a:solidFill>
                  <a:srgbClr val="719500"/>
                </a:solidFill>
              </a:rPr>
              <a:t>Become an Early Career Reviewer</a:t>
            </a:r>
          </a:p>
          <a:p>
            <a:pPr eaLnBrk="1" hangingPunct="1">
              <a:spcBef>
                <a:spcPct val="50000"/>
              </a:spcBef>
            </a:pPr>
            <a:r>
              <a:rPr lang="en-US" b="1" dirty="0">
                <a:solidFill>
                  <a:srgbClr val="719500"/>
                </a:solidFill>
              </a:rPr>
              <a:t>Increase Your Chances of Getting Your First R01 Grant</a:t>
            </a:r>
          </a:p>
          <a:p>
            <a:pPr eaLnBrk="1" hangingPunct="1">
              <a:spcBef>
                <a:spcPct val="50000"/>
              </a:spcBef>
            </a:pPr>
            <a:endParaRPr lang="en-US" b="1" dirty="0">
              <a:solidFill>
                <a:srgbClr val="719500"/>
              </a:solidFill>
            </a:endParaRPr>
          </a:p>
        </p:txBody>
      </p:sp>
      <p:sp>
        <p:nvSpPr>
          <p:cNvPr id="2" name="Title 1"/>
          <p:cNvSpPr>
            <a:spLocks noGrp="1"/>
          </p:cNvSpPr>
          <p:nvPr>
            <p:ph type="title"/>
          </p:nvPr>
        </p:nvSpPr>
        <p:spPr/>
        <p:txBody>
          <a:bodyPr/>
          <a:lstStyle/>
          <a:p>
            <a:r>
              <a:rPr lang="en-US" dirty="0"/>
              <a:t>7. Benefit from New Investigator Opportunities </a:t>
            </a:r>
          </a:p>
        </p:txBody>
      </p:sp>
    </p:spTree>
    <p:extLst>
      <p:ext uri="{BB962C8B-B14F-4D97-AF65-F5344CB8AC3E}">
        <p14:creationId xmlns:p14="http://schemas.microsoft.com/office/powerpoint/2010/main" val="913034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2857500"/>
          </a:xfrm>
        </p:spPr>
        <p:txBody>
          <a:bodyPr>
            <a:normAutofit fontScale="85000" lnSpcReduction="20000"/>
          </a:bodyPr>
          <a:lstStyle/>
          <a:p>
            <a:pPr>
              <a:spcAft>
                <a:spcPts val="600"/>
              </a:spcAft>
            </a:pPr>
            <a:r>
              <a:rPr lang="en-US" sz="2400" dirty="0"/>
              <a:t>Demonstrated training and experience in the scientific areas under review as evidenced by:</a:t>
            </a:r>
          </a:p>
          <a:p>
            <a:pPr lvl="3">
              <a:spcAft>
                <a:spcPts val="600"/>
              </a:spcAft>
            </a:pPr>
            <a:r>
              <a:rPr lang="en-US" dirty="0"/>
              <a:t> Two or more years in faculty appointment or the equivalent  </a:t>
            </a:r>
          </a:p>
          <a:p>
            <a:pPr lvl="3">
              <a:spcAft>
                <a:spcPts val="600"/>
              </a:spcAft>
            </a:pPr>
            <a:r>
              <a:rPr lang="en-US" dirty="0"/>
              <a:t> An active independent program of research</a:t>
            </a:r>
          </a:p>
          <a:p>
            <a:pPr lvl="3">
              <a:spcAft>
                <a:spcPts val="600"/>
              </a:spcAft>
            </a:pPr>
            <a:r>
              <a:rPr lang="en-US" dirty="0"/>
              <a:t> At least 2 senior authored research publications in peer reviewed journals in the past 2 years</a:t>
            </a:r>
          </a:p>
          <a:p>
            <a:pPr lvl="1" indent="0">
              <a:spcAft>
                <a:spcPts val="600"/>
              </a:spcAft>
              <a:buClr>
                <a:srgbClr val="719500"/>
              </a:buClr>
              <a:buNone/>
            </a:pPr>
            <a:endParaRPr lang="en-US" dirty="0"/>
          </a:p>
          <a:p>
            <a:pPr lvl="1" indent="0">
              <a:spcAft>
                <a:spcPts val="600"/>
              </a:spcAft>
              <a:buClr>
                <a:srgbClr val="719500"/>
              </a:buClr>
              <a:buNone/>
            </a:pPr>
            <a:r>
              <a:rPr lang="en-US" dirty="0"/>
              <a:t>You cannot have an R01 grant or have served on a CSR study section. </a:t>
            </a:r>
          </a:p>
        </p:txBody>
      </p:sp>
      <p:sp>
        <p:nvSpPr>
          <p:cNvPr id="2" name="Title 1"/>
          <p:cNvSpPr>
            <a:spLocks noGrp="1"/>
          </p:cNvSpPr>
          <p:nvPr>
            <p:ph type="title"/>
          </p:nvPr>
        </p:nvSpPr>
        <p:spPr>
          <a:xfrm>
            <a:off x="457200" y="228600"/>
            <a:ext cx="8229600" cy="685800"/>
          </a:xfrm>
        </p:spPr>
        <p:txBody>
          <a:bodyPr>
            <a:normAutofit fontScale="90000"/>
          </a:bodyPr>
          <a:lstStyle/>
          <a:p>
            <a:r>
              <a:rPr lang="en-US" sz="2600" dirty="0"/>
              <a:t>Qualifications for the </a:t>
            </a:r>
            <a:br>
              <a:rPr lang="en-US" sz="2600" dirty="0"/>
            </a:br>
            <a:r>
              <a:rPr lang="en-US" sz="2600" dirty="0"/>
              <a:t>Early Career Reviewer Program</a:t>
            </a:r>
          </a:p>
        </p:txBody>
      </p:sp>
    </p:spTree>
    <p:extLst>
      <p:ext uri="{BB962C8B-B14F-4D97-AF65-F5344CB8AC3E}">
        <p14:creationId xmlns:p14="http://schemas.microsoft.com/office/powerpoint/2010/main" val="1163096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762001" y="1428750"/>
            <a:ext cx="7811095" cy="2743200"/>
          </a:xfrm>
        </p:spPr>
        <p:txBody>
          <a:bodyPr>
            <a:normAutofit fontScale="92500" lnSpcReduction="10000"/>
          </a:bodyPr>
          <a:lstStyle/>
          <a:p>
            <a:pPr marL="0" indent="0">
              <a:spcAft>
                <a:spcPts val="1200"/>
              </a:spcAft>
              <a:buNone/>
            </a:pPr>
            <a:r>
              <a:rPr lang="en-US" sz="2400" b="1" dirty="0"/>
              <a:t>Apply!  Instructions at </a:t>
            </a:r>
            <a:r>
              <a:rPr lang="en-US" sz="2400" b="1" dirty="0">
                <a:solidFill>
                  <a:srgbClr val="66CC00"/>
                </a:solidFill>
                <a:hlinkClick r:id="rId2"/>
              </a:rPr>
              <a:t>www.csr.nih.gov/ECR</a:t>
            </a:r>
            <a:endParaRPr lang="en-US" sz="2400" b="1" dirty="0">
              <a:solidFill>
                <a:srgbClr val="66CC00"/>
              </a:solidFill>
            </a:endParaRPr>
          </a:p>
          <a:p>
            <a:pPr marL="0" indent="0">
              <a:spcAft>
                <a:spcPts val="1200"/>
              </a:spcAft>
              <a:buNone/>
            </a:pPr>
            <a:endParaRPr lang="en-US" sz="500" b="1" dirty="0"/>
          </a:p>
          <a:p>
            <a:pPr marL="0" indent="0">
              <a:spcAft>
                <a:spcPts val="1200"/>
              </a:spcAft>
              <a:buNone/>
            </a:pPr>
            <a:r>
              <a:rPr lang="en-US" sz="2400" b="1" dirty="0"/>
              <a:t>If you are accepted, we will:</a:t>
            </a:r>
          </a:p>
          <a:p>
            <a:pPr>
              <a:spcAft>
                <a:spcPts val="1200"/>
              </a:spcAft>
            </a:pPr>
            <a:r>
              <a:rPr lang="en-US" sz="2400" dirty="0"/>
              <a:t>Place your name in our ECR database</a:t>
            </a:r>
          </a:p>
          <a:p>
            <a:pPr>
              <a:spcAft>
                <a:spcPts val="1200"/>
              </a:spcAft>
            </a:pPr>
            <a:r>
              <a:rPr lang="en-US" sz="2400" dirty="0"/>
              <a:t>Invite you to serve if your expertise is needed to review particular applications</a:t>
            </a:r>
          </a:p>
          <a:p>
            <a:pPr lvl="1">
              <a:spcAft>
                <a:spcPts val="1200"/>
              </a:spcAft>
            </a:pPr>
            <a:endParaRPr lang="en-US" dirty="0"/>
          </a:p>
        </p:txBody>
      </p:sp>
      <p:sp>
        <p:nvSpPr>
          <p:cNvPr id="11266" name="Title 1"/>
          <p:cNvSpPr>
            <a:spLocks noGrp="1"/>
          </p:cNvSpPr>
          <p:nvPr>
            <p:ph type="title"/>
          </p:nvPr>
        </p:nvSpPr>
        <p:spPr/>
        <p:txBody>
          <a:bodyPr>
            <a:noAutofit/>
          </a:bodyPr>
          <a:lstStyle/>
          <a:p>
            <a:r>
              <a:rPr lang="en-US" sz="2600" dirty="0"/>
              <a:t>How Can I Become an Early Career Reviewer? </a:t>
            </a:r>
          </a:p>
        </p:txBody>
      </p:sp>
    </p:spTree>
    <p:extLst>
      <p:ext uri="{BB962C8B-B14F-4D97-AF65-F5344CB8AC3E}">
        <p14:creationId xmlns:p14="http://schemas.microsoft.com/office/powerpoint/2010/main" val="3511846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Content Placeholder 2"/>
          <p:cNvSpPr>
            <a:spLocks noGrp="1"/>
          </p:cNvSpPr>
          <p:nvPr>
            <p:ph idx="1"/>
          </p:nvPr>
        </p:nvSpPr>
        <p:spPr>
          <a:xfrm>
            <a:off x="1294812" y="1199926"/>
            <a:ext cx="7161609" cy="3124423"/>
          </a:xfrm>
        </p:spPr>
        <p:txBody>
          <a:bodyPr>
            <a:normAutofit fontScale="77500" lnSpcReduction="20000"/>
          </a:bodyPr>
          <a:lstStyle/>
          <a:p>
            <a:pPr>
              <a:buFontTx/>
              <a:buNone/>
            </a:pPr>
            <a:r>
              <a:rPr lang="en-US" sz="2100" b="1" dirty="0">
                <a:solidFill>
                  <a:srgbClr val="719500"/>
                </a:solidFill>
              </a:rPr>
              <a:t>Before You Submit Your Application</a:t>
            </a:r>
          </a:p>
          <a:p>
            <a:pPr>
              <a:buFontTx/>
              <a:buNone/>
            </a:pPr>
            <a:endParaRPr lang="en-US" sz="800" dirty="0">
              <a:solidFill>
                <a:srgbClr val="66A900"/>
              </a:solidFill>
            </a:endParaRPr>
          </a:p>
          <a:p>
            <a:r>
              <a:rPr lang="en-US" sz="2100" dirty="0"/>
              <a:t>A Program Officer at an NIH Institute or Center</a:t>
            </a:r>
          </a:p>
          <a:p>
            <a:r>
              <a:rPr lang="en-US" sz="2100" dirty="0"/>
              <a:t>Scientific Review Officer</a:t>
            </a:r>
          </a:p>
          <a:p>
            <a:endParaRPr lang="en-US" sz="800" dirty="0">
              <a:solidFill>
                <a:srgbClr val="000000"/>
              </a:solidFill>
            </a:endParaRPr>
          </a:p>
          <a:p>
            <a:pPr>
              <a:buFontTx/>
              <a:buNone/>
            </a:pPr>
            <a:endParaRPr lang="en-US" sz="800" dirty="0"/>
          </a:p>
          <a:p>
            <a:pPr>
              <a:buFontTx/>
              <a:buNone/>
            </a:pPr>
            <a:r>
              <a:rPr lang="en-US" sz="2100" b="1" dirty="0">
                <a:solidFill>
                  <a:srgbClr val="719500"/>
                </a:solidFill>
              </a:rPr>
              <a:t>After You Submit </a:t>
            </a:r>
          </a:p>
          <a:p>
            <a:pPr>
              <a:buFontTx/>
              <a:buNone/>
            </a:pPr>
            <a:endParaRPr lang="en-US" sz="800" dirty="0">
              <a:solidFill>
                <a:srgbClr val="66A900"/>
              </a:solidFill>
            </a:endParaRPr>
          </a:p>
          <a:p>
            <a:r>
              <a:rPr lang="en-US" sz="2100" dirty="0"/>
              <a:t>Your Scientific Review Officer</a:t>
            </a:r>
          </a:p>
          <a:p>
            <a:pPr>
              <a:buFontTx/>
              <a:buNone/>
            </a:pPr>
            <a:endParaRPr lang="en-US" sz="800" dirty="0"/>
          </a:p>
          <a:p>
            <a:pPr>
              <a:buFontTx/>
              <a:buNone/>
            </a:pPr>
            <a:r>
              <a:rPr lang="en-US" sz="2100" b="1" dirty="0">
                <a:solidFill>
                  <a:srgbClr val="719500"/>
                </a:solidFill>
              </a:rPr>
              <a:t>After Your Review </a:t>
            </a:r>
          </a:p>
          <a:p>
            <a:pPr>
              <a:buFontTx/>
              <a:buNone/>
            </a:pPr>
            <a:endParaRPr lang="en-US" sz="800" dirty="0">
              <a:solidFill>
                <a:srgbClr val="66A900"/>
              </a:solidFill>
            </a:endParaRPr>
          </a:p>
          <a:p>
            <a:r>
              <a:rPr lang="en-US" sz="2100" dirty="0"/>
              <a:t>Your Assigned Program Officer</a:t>
            </a:r>
          </a:p>
          <a:p>
            <a:endParaRPr lang="en-US" sz="2100" dirty="0"/>
          </a:p>
          <a:p>
            <a:pPr>
              <a:buFontTx/>
              <a:buNone/>
            </a:pPr>
            <a:r>
              <a:rPr lang="en-US" sz="2400" b="1" dirty="0" err="1">
                <a:solidFill>
                  <a:srgbClr val="719500"/>
                </a:solidFill>
              </a:rPr>
              <a:t>GrantsInfo</a:t>
            </a:r>
            <a:r>
              <a:rPr lang="en-US" sz="2400" b="1" dirty="0">
                <a:solidFill>
                  <a:srgbClr val="719500"/>
                </a:solidFill>
              </a:rPr>
              <a:t>: GrantsInfo@nih.gov – 301 435-0714</a:t>
            </a:r>
          </a:p>
          <a:p>
            <a:pPr>
              <a:buFontTx/>
              <a:buNone/>
            </a:pPr>
            <a:r>
              <a:rPr lang="en-US" sz="2400" dirty="0"/>
              <a:t>                   </a:t>
            </a:r>
            <a:endParaRPr lang="en-US" sz="2100" dirty="0"/>
          </a:p>
        </p:txBody>
      </p:sp>
      <p:sp>
        <p:nvSpPr>
          <p:cNvPr id="105474" name="Title 1"/>
          <p:cNvSpPr>
            <a:spLocks noGrp="1"/>
          </p:cNvSpPr>
          <p:nvPr>
            <p:ph type="title"/>
          </p:nvPr>
        </p:nvSpPr>
        <p:spPr/>
        <p:txBody>
          <a:bodyPr>
            <a:normAutofit/>
          </a:bodyPr>
          <a:lstStyle/>
          <a:p>
            <a:r>
              <a:rPr lang="en-US" dirty="0"/>
              <a:t>8. Ask the Right NIH Person for Help</a:t>
            </a:r>
          </a:p>
        </p:txBody>
      </p:sp>
    </p:spTree>
    <p:extLst>
      <p:ext uri="{BB962C8B-B14F-4D97-AF65-F5344CB8AC3E}">
        <p14:creationId xmlns:p14="http://schemas.microsoft.com/office/powerpoint/2010/main" val="21853677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9" name="Picture 2" descr="An image of the NIH Office of Extramural Research grants webs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1980" y="2667967"/>
            <a:ext cx="2775645" cy="13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Box 7"/>
          <p:cNvSpPr txBox="1">
            <a:spLocks noChangeArrowheads="1"/>
          </p:cNvSpPr>
          <p:nvPr/>
        </p:nvSpPr>
        <p:spPr bwMode="auto">
          <a:xfrm>
            <a:off x="685800" y="2971800"/>
            <a:ext cx="4713386" cy="120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3" tIns="42706" rIns="85393" bIns="42706">
            <a:spAutoFit/>
          </a:bodyPr>
          <a:lstStyle>
            <a:lvl1pPr defTabSz="966788" eaLnBrk="0" hangingPunct="0">
              <a:defRPr sz="2000" b="1">
                <a:solidFill>
                  <a:schemeClr val="tx1"/>
                </a:solidFill>
                <a:latin typeface="Bodoni MT" pitchFamily="18" charset="0"/>
                <a:ea typeface="ＭＳ Ｐゴシック" pitchFamily="1" charset="-128"/>
              </a:defRPr>
            </a:lvl1pPr>
            <a:lvl2pPr marL="742950" indent="-285750" defTabSz="966788" eaLnBrk="0" hangingPunct="0">
              <a:defRPr sz="2000" b="1">
                <a:solidFill>
                  <a:schemeClr val="tx1"/>
                </a:solidFill>
                <a:latin typeface="Bodoni MT" pitchFamily="18" charset="0"/>
                <a:ea typeface="ＭＳ Ｐゴシック" pitchFamily="1" charset="-128"/>
              </a:defRPr>
            </a:lvl2pPr>
            <a:lvl3pPr marL="1143000" indent="-228600" defTabSz="966788" eaLnBrk="0" hangingPunct="0">
              <a:defRPr sz="2000" b="1">
                <a:solidFill>
                  <a:schemeClr val="tx1"/>
                </a:solidFill>
                <a:latin typeface="Bodoni MT" pitchFamily="18" charset="0"/>
                <a:ea typeface="ＭＳ Ｐゴシック" pitchFamily="1" charset="-128"/>
              </a:defRPr>
            </a:lvl3pPr>
            <a:lvl4pPr marL="1600200" indent="-228600" defTabSz="966788" eaLnBrk="0" hangingPunct="0">
              <a:defRPr sz="2000" b="1">
                <a:solidFill>
                  <a:schemeClr val="tx1"/>
                </a:solidFill>
                <a:latin typeface="Bodoni MT" pitchFamily="18" charset="0"/>
                <a:ea typeface="ＭＳ Ｐゴシック" pitchFamily="1" charset="-128"/>
              </a:defRPr>
            </a:lvl4pPr>
            <a:lvl5pPr marL="2057400" indent="-228600" defTabSz="966788" eaLnBrk="0" hangingPunct="0">
              <a:defRPr sz="2000" b="1">
                <a:solidFill>
                  <a:schemeClr val="tx1"/>
                </a:solidFill>
                <a:latin typeface="Bodoni MT" pitchFamily="18" charset="0"/>
                <a:ea typeface="ＭＳ Ｐゴシック" pitchFamily="1" charset="-128"/>
              </a:defRPr>
            </a:lvl5pPr>
            <a:lvl6pPr marL="25146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eaLnBrk="1" hangingPunct="1">
              <a:spcBef>
                <a:spcPct val="0"/>
              </a:spcBef>
            </a:pPr>
            <a:r>
              <a:rPr lang="en-US" sz="2100" dirty="0">
                <a:solidFill>
                  <a:prstClr val="black"/>
                </a:solidFill>
                <a:latin typeface="Arial" charset="0"/>
                <a:cs typeface="Arial" charset="0"/>
              </a:rPr>
              <a:t>NIH Office of Extramural Research</a:t>
            </a:r>
          </a:p>
          <a:p>
            <a:pPr eaLnBrk="1" hangingPunct="1">
              <a:spcBef>
                <a:spcPct val="0"/>
              </a:spcBef>
            </a:pPr>
            <a:r>
              <a:rPr lang="en-US" sz="800" dirty="0">
                <a:solidFill>
                  <a:srgbClr val="66A900"/>
                </a:solidFill>
                <a:latin typeface="Arial" charset="0"/>
                <a:cs typeface="Arial" charset="0"/>
              </a:rPr>
              <a:t> </a:t>
            </a:r>
            <a:br>
              <a:rPr lang="en-US" sz="2100" dirty="0">
                <a:solidFill>
                  <a:srgbClr val="000000"/>
                </a:solidFill>
                <a:latin typeface="Arial" charset="0"/>
                <a:cs typeface="Arial" charset="0"/>
              </a:rPr>
            </a:br>
            <a:r>
              <a:rPr lang="en-US" sz="2100" dirty="0">
                <a:solidFill>
                  <a:srgbClr val="000000"/>
                </a:solidFill>
                <a:latin typeface="Arial" charset="0"/>
                <a:cs typeface="Arial" charset="0"/>
                <a:hlinkClick r:id="rId4"/>
              </a:rPr>
              <a:t>http://grants.nih.gov/</a:t>
            </a:r>
            <a:r>
              <a:rPr lang="en-US" sz="2100" dirty="0">
                <a:solidFill>
                  <a:srgbClr val="000000"/>
                </a:solidFill>
                <a:latin typeface="Arial" charset="0"/>
                <a:cs typeface="Arial" charset="0"/>
              </a:rPr>
              <a:t>  </a:t>
            </a:r>
          </a:p>
          <a:p>
            <a:pPr eaLnBrk="1" hangingPunct="1">
              <a:spcBef>
                <a:spcPct val="0"/>
              </a:spcBef>
            </a:pPr>
            <a:endParaRPr lang="en-US" sz="2300" dirty="0">
              <a:solidFill>
                <a:srgbClr val="000000"/>
              </a:solidFill>
              <a:latin typeface="Arial" charset="0"/>
              <a:cs typeface="Arial" charset="0"/>
            </a:endParaRPr>
          </a:p>
        </p:txBody>
      </p:sp>
      <p:pic>
        <p:nvPicPr>
          <p:cNvPr id="1027" name="Picture 3" descr="An image of the CSR Internet home p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3504" y="1046822"/>
            <a:ext cx="2791421" cy="145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547" name="TextBox 5"/>
          <p:cNvSpPr txBox="1">
            <a:spLocks noChangeArrowheads="1"/>
          </p:cNvSpPr>
          <p:nvPr/>
        </p:nvSpPr>
        <p:spPr bwMode="auto">
          <a:xfrm>
            <a:off x="685801" y="1320255"/>
            <a:ext cx="4505027" cy="120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3" tIns="42706" rIns="85393" bIns="42706">
            <a:spAutoFit/>
          </a:bodyPr>
          <a:lstStyle>
            <a:lvl1pPr defTabSz="966788" eaLnBrk="0" hangingPunct="0">
              <a:defRPr sz="2000" b="1">
                <a:solidFill>
                  <a:schemeClr val="tx1"/>
                </a:solidFill>
                <a:latin typeface="Bodoni MT" pitchFamily="18" charset="0"/>
                <a:ea typeface="ＭＳ Ｐゴシック" pitchFamily="1" charset="-128"/>
              </a:defRPr>
            </a:lvl1pPr>
            <a:lvl2pPr marL="742950" indent="-285750" defTabSz="966788" eaLnBrk="0" hangingPunct="0">
              <a:defRPr sz="2000" b="1">
                <a:solidFill>
                  <a:schemeClr val="tx1"/>
                </a:solidFill>
                <a:latin typeface="Bodoni MT" pitchFamily="18" charset="0"/>
                <a:ea typeface="ＭＳ Ｐゴシック" pitchFamily="1" charset="-128"/>
              </a:defRPr>
            </a:lvl2pPr>
            <a:lvl3pPr marL="1143000" indent="-228600" defTabSz="966788" eaLnBrk="0" hangingPunct="0">
              <a:defRPr sz="2000" b="1">
                <a:solidFill>
                  <a:schemeClr val="tx1"/>
                </a:solidFill>
                <a:latin typeface="Bodoni MT" pitchFamily="18" charset="0"/>
                <a:ea typeface="ＭＳ Ｐゴシック" pitchFamily="1" charset="-128"/>
              </a:defRPr>
            </a:lvl3pPr>
            <a:lvl4pPr marL="1600200" indent="-228600" defTabSz="966788" eaLnBrk="0" hangingPunct="0">
              <a:defRPr sz="2000" b="1">
                <a:solidFill>
                  <a:schemeClr val="tx1"/>
                </a:solidFill>
                <a:latin typeface="Bodoni MT" pitchFamily="18" charset="0"/>
                <a:ea typeface="ＭＳ Ｐゴシック" pitchFamily="1" charset="-128"/>
              </a:defRPr>
            </a:lvl4pPr>
            <a:lvl5pPr marL="2057400" indent="-228600" defTabSz="966788" eaLnBrk="0" hangingPunct="0">
              <a:defRPr sz="2000" b="1">
                <a:solidFill>
                  <a:schemeClr val="tx1"/>
                </a:solidFill>
                <a:latin typeface="Bodoni MT" pitchFamily="18" charset="0"/>
                <a:ea typeface="ＭＳ Ｐゴシック" pitchFamily="1" charset="-128"/>
              </a:defRPr>
            </a:lvl5pPr>
            <a:lvl6pPr marL="25146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eaLnBrk="1" hangingPunct="1">
              <a:spcBef>
                <a:spcPct val="0"/>
              </a:spcBef>
            </a:pPr>
            <a:r>
              <a:rPr lang="en-US" sz="2100" dirty="0">
                <a:solidFill>
                  <a:prstClr val="black"/>
                </a:solidFill>
                <a:latin typeface="Arial" charset="0"/>
                <a:cs typeface="Arial" charset="0"/>
              </a:rPr>
              <a:t>NIH Center for Scientific Review</a:t>
            </a:r>
            <a:br>
              <a:rPr lang="en-US" sz="2100" dirty="0">
                <a:solidFill>
                  <a:prstClr val="black"/>
                </a:solidFill>
                <a:latin typeface="Arial" charset="0"/>
                <a:cs typeface="Arial" charset="0"/>
              </a:rPr>
            </a:br>
            <a:endParaRPr lang="en-US" sz="800" dirty="0">
              <a:solidFill>
                <a:prstClr val="black"/>
              </a:solidFill>
              <a:latin typeface="Arial" charset="0"/>
              <a:cs typeface="Arial" charset="0"/>
            </a:endParaRPr>
          </a:p>
          <a:p>
            <a:pPr eaLnBrk="1" hangingPunct="1">
              <a:spcBef>
                <a:spcPct val="0"/>
              </a:spcBef>
            </a:pPr>
            <a:r>
              <a:rPr lang="en-US" sz="2100" dirty="0">
                <a:solidFill>
                  <a:srgbClr val="000000"/>
                </a:solidFill>
                <a:latin typeface="Arial" charset="0"/>
                <a:cs typeface="Arial" charset="0"/>
                <a:hlinkClick r:id="rId6"/>
              </a:rPr>
              <a:t>http://www.csr.nih.gov</a:t>
            </a:r>
            <a:r>
              <a:rPr lang="en-US" sz="2100" dirty="0">
                <a:solidFill>
                  <a:srgbClr val="000000"/>
                </a:solidFill>
                <a:latin typeface="Arial" charset="0"/>
                <a:cs typeface="Arial" charset="0"/>
              </a:rPr>
              <a:t>  </a:t>
            </a:r>
          </a:p>
          <a:p>
            <a:pPr eaLnBrk="1" hangingPunct="1">
              <a:spcBef>
                <a:spcPct val="0"/>
              </a:spcBef>
            </a:pPr>
            <a:endParaRPr lang="en-US" sz="2300" dirty="0">
              <a:solidFill>
                <a:srgbClr val="000000"/>
              </a:solidFill>
              <a:latin typeface="Arial" charset="0"/>
              <a:cs typeface="Arial" charset="0"/>
            </a:endParaRPr>
          </a:p>
        </p:txBody>
      </p:sp>
      <p:sp>
        <p:nvSpPr>
          <p:cNvPr id="108546" name="Rectangle 5"/>
          <p:cNvSpPr>
            <a:spLocks noGrp="1" noChangeArrowheads="1"/>
          </p:cNvSpPr>
          <p:nvPr>
            <p:ph type="title"/>
          </p:nvPr>
        </p:nvSpPr>
        <p:spPr>
          <a:xfrm>
            <a:off x="457201" y="285750"/>
            <a:ext cx="6701731" cy="433090"/>
          </a:xfrm>
        </p:spPr>
        <p:txBody>
          <a:bodyPr>
            <a:normAutofit fontScale="90000"/>
          </a:bodyPr>
          <a:lstStyle/>
          <a:p>
            <a:pPr eaLnBrk="1" hangingPunct="1"/>
            <a:r>
              <a:rPr lang="en-US" sz="2600" dirty="0"/>
              <a:t>Key NIH Review and Grants Web Sites</a:t>
            </a:r>
          </a:p>
        </p:txBody>
      </p:sp>
    </p:spTree>
    <p:extLst>
      <p:ext uri="{BB962C8B-B14F-4D97-AF65-F5344CB8AC3E}">
        <p14:creationId xmlns:p14="http://schemas.microsoft.com/office/powerpoint/2010/main" val="3105637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761" y="433830"/>
            <a:ext cx="4495661" cy="2836711"/>
          </a:xfrm>
        </p:spPr>
        <p:txBody>
          <a:bodyPr/>
          <a:lstStyle/>
          <a:p>
            <a:r>
              <a:rPr lang="en-US" cap="none" dirty="0"/>
              <a:t>Academic Research Enhancement Award (AREA) Program </a:t>
            </a:r>
          </a:p>
        </p:txBody>
      </p:sp>
      <p:sp>
        <p:nvSpPr>
          <p:cNvPr id="3" name="Subtitle 2"/>
          <p:cNvSpPr>
            <a:spLocks noGrp="1"/>
          </p:cNvSpPr>
          <p:nvPr>
            <p:ph type="subTitle" idx="1"/>
          </p:nvPr>
        </p:nvSpPr>
        <p:spPr>
          <a:xfrm>
            <a:off x="1485900" y="2914652"/>
            <a:ext cx="5143500" cy="685800"/>
          </a:xfrm>
        </p:spPr>
        <p:txBody>
          <a:bodyPr/>
          <a:lstStyle/>
          <a:p>
            <a:r>
              <a:rPr lang="en-US" cap="none">
                <a:solidFill>
                  <a:schemeClr val="bg1"/>
                </a:solidFill>
              </a:rPr>
              <a:t>Director</a:t>
            </a:r>
            <a:r>
              <a:rPr lang="en-US" cap="none" dirty="0">
                <a:solidFill>
                  <a:schemeClr val="bg1"/>
                </a:solidFill>
              </a:rPr>
              <a:t>, AREA Program</a:t>
            </a:r>
          </a:p>
        </p:txBody>
      </p:sp>
    </p:spTree>
    <p:extLst>
      <p:ext uri="{BB962C8B-B14F-4D97-AF65-F5344CB8AC3E}">
        <p14:creationId xmlns:p14="http://schemas.microsoft.com/office/powerpoint/2010/main" val="2391875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AREA Program</a:t>
            </a:r>
          </a:p>
        </p:txBody>
      </p:sp>
      <p:sp>
        <p:nvSpPr>
          <p:cNvPr id="3" name="Content Placeholder 2"/>
          <p:cNvSpPr>
            <a:spLocks noGrp="1"/>
          </p:cNvSpPr>
          <p:nvPr>
            <p:ph idx="1"/>
          </p:nvPr>
        </p:nvSpPr>
        <p:spPr>
          <a:xfrm>
            <a:off x="1485900" y="1017507"/>
            <a:ext cx="6188846" cy="3280172"/>
          </a:xfrm>
        </p:spPr>
        <p:txBody>
          <a:bodyPr/>
          <a:lstStyle/>
          <a:p>
            <a:r>
              <a:rPr lang="en-US" altLang="en-US" dirty="0">
                <a:latin typeface="Helvetica" pitchFamily="34" charset="0"/>
              </a:rPr>
              <a:t>Support small scale research projects</a:t>
            </a:r>
          </a:p>
          <a:p>
            <a:r>
              <a:rPr lang="en-US" altLang="en-US" dirty="0">
                <a:latin typeface="Helvetica" pitchFamily="34" charset="0"/>
              </a:rPr>
              <a:t>Expose students in eligible environment to hands-on research</a:t>
            </a:r>
          </a:p>
          <a:p>
            <a:pPr lvl="1"/>
            <a:r>
              <a:rPr lang="en-US" altLang="en-US" b="1" dirty="0">
                <a:solidFill>
                  <a:schemeClr val="tx2"/>
                </a:solidFill>
                <a:latin typeface="Helvetica" pitchFamily="34" charset="0"/>
              </a:rPr>
              <a:t>Undergraduate (preferably) &amp;/or graduate</a:t>
            </a:r>
          </a:p>
          <a:p>
            <a:r>
              <a:rPr lang="en-US" altLang="en-US" dirty="0">
                <a:latin typeface="Helvetica" pitchFamily="34" charset="0"/>
              </a:rPr>
              <a:t>Strengthen the research environment of </a:t>
            </a:r>
            <a:r>
              <a:rPr lang="en-US" altLang="en-US" dirty="0"/>
              <a:t>educational institutions that have not been major recipients of NIH research grant funds</a:t>
            </a:r>
          </a:p>
          <a:p>
            <a:pPr lvl="1"/>
            <a:endParaRPr lang="en-US" altLang="en-US" b="1" dirty="0">
              <a:solidFill>
                <a:schemeClr val="tx2"/>
              </a:solidFill>
              <a:latin typeface="Helvetica" pitchFamily="34" charset="0"/>
            </a:endParaRPr>
          </a:p>
          <a:p>
            <a:endParaRPr lang="en-US" altLang="en-US" dirty="0">
              <a:latin typeface="Helvetica" pitchFamily="34" charset="0"/>
            </a:endParaRPr>
          </a:p>
          <a:p>
            <a:endParaRPr lang="en-US" dirty="0"/>
          </a:p>
        </p:txBody>
      </p:sp>
      <p:sp>
        <p:nvSpPr>
          <p:cNvPr id="4" name="Slide Number Placeholder 3"/>
          <p:cNvSpPr>
            <a:spLocks noGrp="1"/>
          </p:cNvSpPr>
          <p:nvPr>
            <p:ph type="sldNum" sz="quarter" idx="12"/>
          </p:nvPr>
        </p:nvSpPr>
        <p:spPr/>
        <p:txBody>
          <a:bodyPr/>
          <a:lstStyle/>
          <a:p>
            <a:pPr defTabSz="685800"/>
            <a:fld id="{F38DF745-7D3F-47F4-83A3-874385CFAA69}" type="slidenum">
              <a:rPr lang="en-US">
                <a:solidFill>
                  <a:srgbClr val="20558A"/>
                </a:solidFill>
                <a:latin typeface="Helvetica"/>
              </a:rPr>
              <a:pPr defTabSz="685800"/>
              <a:t>57</a:t>
            </a:fld>
            <a:endParaRPr lang="en-US" dirty="0">
              <a:solidFill>
                <a:srgbClr val="20558A"/>
              </a:solidFill>
              <a:latin typeface="Helvetica"/>
            </a:endParaRPr>
          </a:p>
        </p:txBody>
      </p:sp>
    </p:spTree>
    <p:extLst>
      <p:ext uri="{BB962C8B-B14F-4D97-AF65-F5344CB8AC3E}">
        <p14:creationId xmlns:p14="http://schemas.microsoft.com/office/powerpoint/2010/main" val="3858403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determine fit</a:t>
            </a:r>
          </a:p>
        </p:txBody>
      </p:sp>
      <p:sp>
        <p:nvSpPr>
          <p:cNvPr id="3" name="Content Placeholder 2"/>
          <p:cNvSpPr>
            <a:spLocks noGrp="1"/>
          </p:cNvSpPr>
          <p:nvPr>
            <p:ph idx="1"/>
          </p:nvPr>
        </p:nvSpPr>
        <p:spPr>
          <a:xfrm>
            <a:off x="1634008" y="857250"/>
            <a:ext cx="5314145" cy="3243263"/>
          </a:xfrm>
        </p:spPr>
        <p:txBody>
          <a:bodyPr>
            <a:normAutofit/>
          </a:bodyPr>
          <a:lstStyle/>
          <a:p>
            <a:r>
              <a:rPr lang="en-US" b="1" dirty="0"/>
              <a:t>Does lab require &gt;$100K/year?</a:t>
            </a:r>
          </a:p>
          <a:p>
            <a:r>
              <a:rPr lang="en-US" dirty="0"/>
              <a:t>Improve eligible environment?</a:t>
            </a:r>
          </a:p>
          <a:p>
            <a:r>
              <a:rPr lang="en-US" dirty="0"/>
              <a:t>Stimulate students’ interests? (Will they consider a research career?)</a:t>
            </a:r>
          </a:p>
          <a:p>
            <a:r>
              <a:rPr lang="en-US" dirty="0"/>
              <a:t>Performed by undergrad /graduate students at the eligible institution?</a:t>
            </a:r>
          </a:p>
          <a:p>
            <a:pPr lvl="1"/>
            <a:endParaRPr lang="en-US" dirty="0"/>
          </a:p>
        </p:txBody>
      </p:sp>
      <p:sp>
        <p:nvSpPr>
          <p:cNvPr id="4" name="Slide Number Placeholder 3"/>
          <p:cNvSpPr>
            <a:spLocks noGrp="1"/>
          </p:cNvSpPr>
          <p:nvPr>
            <p:ph type="sldNum" sz="quarter" idx="10"/>
          </p:nvPr>
        </p:nvSpPr>
        <p:spPr>
          <a:xfrm flipH="1">
            <a:off x="8935609" y="4879022"/>
            <a:ext cx="288758" cy="240506"/>
          </a:xfrm>
        </p:spPr>
        <p:txBody>
          <a:bodyPr/>
          <a:lstStyle/>
          <a:p>
            <a:pPr defTabSz="685800">
              <a:defRPr/>
            </a:pPr>
            <a:fld id="{161627A0-52BE-49C3-90CB-787EE860760A}" type="slidenum">
              <a:rPr lang="en-US" sz="1200" b="1">
                <a:latin typeface="Helvetica"/>
              </a:rPr>
              <a:pPr defTabSz="685800">
                <a:defRPr/>
              </a:pPr>
              <a:t>58</a:t>
            </a:fld>
            <a:endParaRPr lang="en-US" sz="1200" b="1" dirty="0">
              <a:latin typeface="Helvetica"/>
            </a:endParaRPr>
          </a:p>
        </p:txBody>
      </p:sp>
    </p:spTree>
    <p:extLst>
      <p:ext uri="{BB962C8B-B14F-4D97-AF65-F5344CB8AC3E}">
        <p14:creationId xmlns:p14="http://schemas.microsoft.com/office/powerpoint/2010/main" val="2118408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students does AREA target?</a:t>
            </a:r>
          </a:p>
        </p:txBody>
      </p:sp>
      <p:sp>
        <p:nvSpPr>
          <p:cNvPr id="3" name="Content Placeholder 2"/>
          <p:cNvSpPr>
            <a:spLocks noGrp="1"/>
          </p:cNvSpPr>
          <p:nvPr>
            <p:ph idx="1"/>
          </p:nvPr>
        </p:nvSpPr>
        <p:spPr/>
        <p:txBody>
          <a:bodyPr/>
          <a:lstStyle/>
          <a:p>
            <a:r>
              <a:rPr lang="en-US" altLang="en-US" b="1" dirty="0">
                <a:solidFill>
                  <a:schemeClr val="tx2"/>
                </a:solidFill>
                <a:latin typeface="Helvetica" pitchFamily="34" charset="0"/>
              </a:rPr>
              <a:t>Undergraduate (preferably) &amp;/or graduate</a:t>
            </a:r>
          </a:p>
          <a:p>
            <a:pPr lvl="1"/>
            <a:r>
              <a:rPr lang="en-US" altLang="en-US" dirty="0">
                <a:latin typeface="Helvetica" pitchFamily="34" charset="0"/>
              </a:rPr>
              <a:t>R15 goals &amp; review criteria do not apply to </a:t>
            </a:r>
          </a:p>
          <a:p>
            <a:pPr lvl="2"/>
            <a:r>
              <a:rPr lang="en-US" altLang="en-US" dirty="0">
                <a:latin typeface="Helvetica" pitchFamily="34" charset="0"/>
              </a:rPr>
              <a:t>High school students</a:t>
            </a:r>
          </a:p>
          <a:p>
            <a:pPr lvl="2"/>
            <a:r>
              <a:rPr lang="en-US" altLang="en-US" dirty="0">
                <a:latin typeface="Helvetica" pitchFamily="34" charset="0"/>
              </a:rPr>
              <a:t>Post-baccalaureate participants </a:t>
            </a:r>
          </a:p>
          <a:p>
            <a:pPr lvl="2"/>
            <a:r>
              <a:rPr lang="en-US" altLang="en-US" dirty="0">
                <a:latin typeface="Helvetica" pitchFamily="34" charset="0"/>
              </a:rPr>
              <a:t>Postdoc, residents, clinical fellows</a:t>
            </a:r>
          </a:p>
          <a:p>
            <a:endParaRPr lang="en-US" dirty="0"/>
          </a:p>
        </p:txBody>
      </p:sp>
      <p:sp>
        <p:nvSpPr>
          <p:cNvPr id="4" name="Slide Number Placeholder 3"/>
          <p:cNvSpPr>
            <a:spLocks noGrp="1"/>
          </p:cNvSpPr>
          <p:nvPr>
            <p:ph type="sldNum" sz="quarter" idx="12"/>
          </p:nvPr>
        </p:nvSpPr>
        <p:spPr/>
        <p:txBody>
          <a:bodyPr/>
          <a:lstStyle/>
          <a:p>
            <a:pPr defTabSz="685800"/>
            <a:fld id="{F38DF745-7D3F-47F4-83A3-874385CFAA69}" type="slidenum">
              <a:rPr lang="en-US">
                <a:solidFill>
                  <a:srgbClr val="20558A"/>
                </a:solidFill>
                <a:latin typeface="Helvetica"/>
              </a:rPr>
              <a:pPr defTabSz="685800"/>
              <a:t>59</a:t>
            </a:fld>
            <a:endParaRPr lang="en-US">
              <a:solidFill>
                <a:srgbClr val="20558A"/>
              </a:solidFill>
              <a:latin typeface="Helvetica"/>
            </a:endParaRPr>
          </a:p>
        </p:txBody>
      </p:sp>
    </p:spTree>
    <p:extLst>
      <p:ext uri="{BB962C8B-B14F-4D97-AF65-F5344CB8AC3E}">
        <p14:creationId xmlns:p14="http://schemas.microsoft.com/office/powerpoint/2010/main" val="330854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Avoid Common Applicant Pitfalls </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1900" dirty="0"/>
              <a:t>Help Direct Your Application to the Best Place for Review and Funding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Understand Who Your Reviewers Are</a:t>
            </a:r>
          </a:p>
          <a:p>
            <a:pPr marL="228600" indent="-228600">
              <a:buClr>
                <a:schemeClr val="tx1"/>
              </a:buClr>
              <a:buFont typeface="+mj-lt"/>
              <a:buAutoNum type="arabicPeriod"/>
            </a:pPr>
            <a:endParaRPr lang="en-US" sz="500" dirty="0"/>
          </a:p>
          <a:p>
            <a:pPr>
              <a:buClr>
                <a:schemeClr val="tx1"/>
              </a:buClr>
              <a:buFont typeface="+mj-lt"/>
              <a:buAutoNum type="arabicPeriod"/>
            </a:pPr>
            <a:endParaRPr lang="en-US" sz="500" dirty="0"/>
          </a:p>
          <a:p>
            <a:pPr marL="0" indent="0">
              <a:buNone/>
            </a:pPr>
            <a:endParaRPr lang="en-US" dirty="0"/>
          </a:p>
        </p:txBody>
      </p:sp>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Tree>
    <p:extLst>
      <p:ext uri="{BB962C8B-B14F-4D97-AF65-F5344CB8AC3E}">
        <p14:creationId xmlns:p14="http://schemas.microsoft.com/office/powerpoint/2010/main" val="2471039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students be involved in AREA grants?</a:t>
            </a:r>
          </a:p>
        </p:txBody>
      </p:sp>
      <p:sp>
        <p:nvSpPr>
          <p:cNvPr id="3" name="Content Placeholder 2"/>
          <p:cNvSpPr>
            <a:spLocks noGrp="1"/>
          </p:cNvSpPr>
          <p:nvPr>
            <p:ph idx="1"/>
          </p:nvPr>
        </p:nvSpPr>
        <p:spPr/>
        <p:txBody>
          <a:bodyPr>
            <a:normAutofit/>
          </a:bodyPr>
          <a:lstStyle/>
          <a:p>
            <a:r>
              <a:rPr lang="en-US" dirty="0"/>
              <a:t>Hands on research</a:t>
            </a:r>
          </a:p>
          <a:p>
            <a:r>
              <a:rPr lang="en-US" dirty="0"/>
              <a:t>Meaningful activities that will lead them to consider research careers, like</a:t>
            </a:r>
          </a:p>
          <a:p>
            <a:pPr lvl="1"/>
            <a:r>
              <a:rPr lang="en-US" dirty="0"/>
              <a:t>Design, perform &amp; troubleshoot experiments</a:t>
            </a:r>
          </a:p>
          <a:p>
            <a:pPr lvl="1"/>
            <a:r>
              <a:rPr lang="en-US" dirty="0"/>
              <a:t>Present at (lab) meetings</a:t>
            </a:r>
          </a:p>
          <a:p>
            <a:pPr lvl="1"/>
            <a:r>
              <a:rPr lang="en-US" dirty="0"/>
              <a:t>Collect and analyze data</a:t>
            </a:r>
          </a:p>
          <a:p>
            <a:pPr lvl="1"/>
            <a:r>
              <a:rPr lang="en-US" dirty="0"/>
              <a:t>Draft articles</a:t>
            </a:r>
          </a:p>
          <a:p>
            <a:endParaRPr lang="en-US" dirty="0"/>
          </a:p>
        </p:txBody>
      </p:sp>
      <p:sp>
        <p:nvSpPr>
          <p:cNvPr id="4" name="Slide Number Placeholder 3"/>
          <p:cNvSpPr>
            <a:spLocks noGrp="1"/>
          </p:cNvSpPr>
          <p:nvPr>
            <p:ph type="sldNum" sz="quarter" idx="12"/>
          </p:nvPr>
        </p:nvSpPr>
        <p:spPr/>
        <p:txBody>
          <a:bodyPr/>
          <a:lstStyle/>
          <a:p>
            <a:pPr defTabSz="685800"/>
            <a:fld id="{F38DF745-7D3F-47F4-83A3-874385CFAA69}" type="slidenum">
              <a:rPr lang="en-US">
                <a:solidFill>
                  <a:srgbClr val="20558A"/>
                </a:solidFill>
                <a:latin typeface="Helvetica"/>
              </a:rPr>
              <a:pPr defTabSz="685800"/>
              <a:t>60</a:t>
            </a:fld>
            <a:endParaRPr lang="en-US">
              <a:solidFill>
                <a:srgbClr val="20558A"/>
              </a:solidFill>
              <a:latin typeface="Helvetica"/>
            </a:endParaRPr>
          </a:p>
        </p:txBody>
      </p:sp>
    </p:spTree>
    <p:extLst>
      <p:ext uri="{BB962C8B-B14F-4D97-AF65-F5344CB8AC3E}">
        <p14:creationId xmlns:p14="http://schemas.microsoft.com/office/powerpoint/2010/main" val="2077976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Parent FOA will be published at end of December</a:t>
            </a:r>
          </a:p>
        </p:txBody>
      </p:sp>
      <p:sp>
        <p:nvSpPr>
          <p:cNvPr id="3" name="Content Placeholder 2"/>
          <p:cNvSpPr>
            <a:spLocks noGrp="1"/>
          </p:cNvSpPr>
          <p:nvPr>
            <p:ph idx="1"/>
          </p:nvPr>
        </p:nvSpPr>
        <p:spPr/>
        <p:txBody>
          <a:bodyPr/>
          <a:lstStyle/>
          <a:p>
            <a:r>
              <a:rPr lang="en-US" dirty="0"/>
              <a:t>NIH is transitioning to new application forms – FORMS-E</a:t>
            </a:r>
          </a:p>
          <a:p>
            <a:r>
              <a:rPr lang="en-US" dirty="0"/>
              <a:t>PA-16-200 will be reissued as part of that transition</a:t>
            </a:r>
          </a:p>
          <a:p>
            <a:pPr lvl="1"/>
            <a:r>
              <a:rPr lang="en-US" dirty="0"/>
              <a:t>NOT-OD-17-062</a:t>
            </a:r>
          </a:p>
        </p:txBody>
      </p:sp>
      <p:sp>
        <p:nvSpPr>
          <p:cNvPr id="4" name="Slide Number Placeholder 3"/>
          <p:cNvSpPr>
            <a:spLocks noGrp="1"/>
          </p:cNvSpPr>
          <p:nvPr>
            <p:ph type="sldNum" sz="quarter" idx="12"/>
          </p:nvPr>
        </p:nvSpPr>
        <p:spPr/>
        <p:txBody>
          <a:bodyPr/>
          <a:lstStyle/>
          <a:p>
            <a:pPr defTabSz="685800"/>
            <a:fld id="{F38DF745-7D3F-47F4-83A3-874385CFAA69}" type="slidenum">
              <a:rPr lang="en-US">
                <a:solidFill>
                  <a:srgbClr val="20558A"/>
                </a:solidFill>
                <a:latin typeface="Helvetica"/>
              </a:rPr>
              <a:pPr defTabSz="685800"/>
              <a:t>61</a:t>
            </a:fld>
            <a:endParaRPr lang="en-US">
              <a:solidFill>
                <a:srgbClr val="20558A"/>
              </a:solidFill>
              <a:latin typeface="Helvetica"/>
            </a:endParaRPr>
          </a:p>
        </p:txBody>
      </p:sp>
    </p:spTree>
    <p:extLst>
      <p:ext uri="{BB962C8B-B14F-4D97-AF65-F5344CB8AC3E}">
        <p14:creationId xmlns:p14="http://schemas.microsoft.com/office/powerpoint/2010/main" val="42943942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800"/>
            <a:fld id="{F38DF745-7D3F-47F4-83A3-874385CFAA69}" type="slidenum">
              <a:rPr lang="en-US">
                <a:solidFill>
                  <a:srgbClr val="20558A"/>
                </a:solidFill>
                <a:latin typeface="Helvetica"/>
              </a:rPr>
              <a:pPr defTabSz="685800"/>
              <a:t>62</a:t>
            </a:fld>
            <a:endParaRPr lang="en-US">
              <a:solidFill>
                <a:srgbClr val="20558A"/>
              </a:solidFill>
              <a:latin typeface="Helvetica"/>
            </a:endParaRPr>
          </a:p>
        </p:txBody>
      </p:sp>
      <p:pic>
        <p:nvPicPr>
          <p:cNvPr id="5" name="Picture 4" descr="A screen shot of the area.nih.gov web pag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43101" y="1686834"/>
            <a:ext cx="3866168" cy="2765151"/>
          </a:xfrm>
          <a:prstGeom prst="rect">
            <a:avLst/>
          </a:prstGeom>
        </p:spPr>
      </p:pic>
      <p:sp>
        <p:nvSpPr>
          <p:cNvPr id="3" name="Content Placeholder 2"/>
          <p:cNvSpPr>
            <a:spLocks noGrp="1"/>
          </p:cNvSpPr>
          <p:nvPr>
            <p:ph idx="1"/>
          </p:nvPr>
        </p:nvSpPr>
        <p:spPr>
          <a:xfrm>
            <a:off x="1485900" y="912045"/>
            <a:ext cx="6188846" cy="3682579"/>
          </a:xfrm>
        </p:spPr>
        <p:txBody>
          <a:bodyPr/>
          <a:lstStyle/>
          <a:p>
            <a:r>
              <a:rPr lang="en-US" sz="2700" dirty="0"/>
              <a:t>area.nih.gov</a:t>
            </a:r>
          </a:p>
          <a:p>
            <a:endParaRPr lang="en-US" dirty="0"/>
          </a:p>
        </p:txBody>
      </p:sp>
      <p:sp>
        <p:nvSpPr>
          <p:cNvPr id="2" name="Title 1"/>
          <p:cNvSpPr>
            <a:spLocks noGrp="1"/>
          </p:cNvSpPr>
          <p:nvPr>
            <p:ph type="title"/>
          </p:nvPr>
        </p:nvSpPr>
        <p:spPr/>
        <p:txBody>
          <a:bodyPr/>
          <a:lstStyle/>
          <a:p>
            <a:r>
              <a:rPr lang="en-US" dirty="0"/>
              <a:t>New AREA Webpage</a:t>
            </a:r>
          </a:p>
        </p:txBody>
      </p:sp>
    </p:spTree>
    <p:extLst>
      <p:ext uri="{BB962C8B-B14F-4D97-AF65-F5344CB8AC3E}">
        <p14:creationId xmlns:p14="http://schemas.microsoft.com/office/powerpoint/2010/main" val="2887956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4538"/>
            <a:ext cx="6142238" cy="571262"/>
          </a:xfrm>
        </p:spPr>
        <p:txBody>
          <a:bodyPr/>
          <a:lstStyle/>
          <a:p>
            <a:r>
              <a:rPr lang="en-US" dirty="0"/>
              <a:t>AREA Program Resources</a:t>
            </a:r>
          </a:p>
        </p:txBody>
      </p:sp>
      <p:sp>
        <p:nvSpPr>
          <p:cNvPr id="3" name="Content Placeholder 2"/>
          <p:cNvSpPr>
            <a:spLocks noGrp="1"/>
          </p:cNvSpPr>
          <p:nvPr>
            <p:ph idx="1"/>
          </p:nvPr>
        </p:nvSpPr>
        <p:spPr>
          <a:xfrm>
            <a:off x="1257300" y="685800"/>
            <a:ext cx="6172200" cy="3892925"/>
          </a:xfrm>
        </p:spPr>
        <p:txBody>
          <a:bodyPr>
            <a:normAutofit/>
          </a:bodyPr>
          <a:lstStyle/>
          <a:p>
            <a:r>
              <a:rPr lang="en-US" sz="2100" dirty="0"/>
              <a:t>Twitter </a:t>
            </a:r>
            <a:r>
              <a:rPr lang="en-US" sz="2100" dirty="0">
                <a:solidFill>
                  <a:schemeClr val="tx2"/>
                </a:solidFill>
              </a:rPr>
              <a:t>@NIHR15</a:t>
            </a:r>
          </a:p>
          <a:p>
            <a:r>
              <a:rPr lang="en-US" sz="2100" dirty="0"/>
              <a:t>Facebook </a:t>
            </a:r>
            <a:r>
              <a:rPr lang="en-US" sz="2100" dirty="0">
                <a:solidFill>
                  <a:schemeClr val="tx2"/>
                </a:solidFill>
              </a:rPr>
              <a:t>NIH AREA Program</a:t>
            </a:r>
          </a:p>
          <a:p>
            <a:r>
              <a:rPr lang="en-US" sz="2100" dirty="0">
                <a:latin typeface="+mj-lt"/>
              </a:rPr>
              <a:t>Main webpage</a:t>
            </a:r>
          </a:p>
          <a:p>
            <a:pPr lvl="1"/>
            <a:r>
              <a:rPr lang="en-US" sz="1950" dirty="0">
                <a:latin typeface="+mj-lt"/>
              </a:rPr>
              <a:t>https://area.nih.gov</a:t>
            </a:r>
          </a:p>
          <a:p>
            <a:r>
              <a:rPr lang="en-US" sz="2100" dirty="0"/>
              <a:t>AREA mailbox </a:t>
            </a:r>
            <a:r>
              <a:rPr lang="en-US" sz="2100" dirty="0">
                <a:solidFill>
                  <a:schemeClr val="tx2"/>
                </a:solidFill>
              </a:rPr>
              <a:t>R151@mail.nih.gov</a:t>
            </a:r>
          </a:p>
          <a:p>
            <a:r>
              <a:rPr lang="en-US" sz="2100" dirty="0"/>
              <a:t>Institute/Center contacts</a:t>
            </a:r>
          </a:p>
          <a:p>
            <a:pPr lvl="1"/>
            <a:r>
              <a:rPr lang="en-US" sz="1800" dirty="0"/>
              <a:t>http://grants.nih.gov/grants/guide/contacts/parent_R15.html</a:t>
            </a:r>
          </a:p>
          <a:p>
            <a:pPr lvl="1"/>
            <a:endParaRPr lang="en-US" dirty="0">
              <a:latin typeface="+mj-lt"/>
            </a:endParaRPr>
          </a:p>
          <a:p>
            <a:endParaRPr lang="en-US" dirty="0"/>
          </a:p>
        </p:txBody>
      </p:sp>
    </p:spTree>
    <p:extLst>
      <p:ext uri="{BB962C8B-B14F-4D97-AF65-F5344CB8AC3E}">
        <p14:creationId xmlns:p14="http://schemas.microsoft.com/office/powerpoint/2010/main" val="353598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Avoid Common Applicant Pitfalls </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1900" dirty="0"/>
              <a:t>Help Direct Your Application to the Best Place for Review and Funding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Understand Who Your Reviewers Are</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1900" dirty="0"/>
              <a:t>Know What Reviewers Are Looking for</a:t>
            </a:r>
          </a:p>
          <a:p>
            <a:pPr>
              <a:buClr>
                <a:schemeClr val="tx1"/>
              </a:buClr>
              <a:buFont typeface="+mj-lt"/>
              <a:buAutoNum type="arabicPeriod"/>
            </a:pPr>
            <a:endParaRPr lang="en-US" sz="500" dirty="0"/>
          </a:p>
          <a:p>
            <a:pPr>
              <a:buClr>
                <a:schemeClr val="tx1"/>
              </a:buClr>
              <a:buFont typeface="+mj-lt"/>
              <a:buAutoNum type="arabicPeriod"/>
            </a:pPr>
            <a:endParaRPr lang="en-US" sz="500" dirty="0"/>
          </a:p>
          <a:p>
            <a:pPr marL="0" indent="0">
              <a:buNone/>
            </a:pPr>
            <a:endParaRPr lang="en-US" dirty="0"/>
          </a:p>
        </p:txBody>
      </p:sp>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Tree>
    <p:extLst>
      <p:ext uri="{BB962C8B-B14F-4D97-AF65-F5344CB8AC3E}">
        <p14:creationId xmlns:p14="http://schemas.microsoft.com/office/powerpoint/2010/main" val="247103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Avoid Common Applicant Pitfalls </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1900" dirty="0"/>
              <a:t>Help Direct Your Application to the Best Place for Review and Funding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Understand Who Your Reviewers Are</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1900" dirty="0"/>
              <a:t>Know What Reviewers Are Looking for</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Consider Advice Collected from NIH Reviewers &amp; Staff</a:t>
            </a:r>
          </a:p>
          <a:p>
            <a:pPr marL="457200" indent="-457200">
              <a:buClr>
                <a:schemeClr val="tx1"/>
              </a:buClr>
              <a:buFont typeface="+mj-lt"/>
              <a:buAutoNum type="arabicPeriod"/>
            </a:pPr>
            <a:endParaRPr lang="en-US" sz="500" dirty="0"/>
          </a:p>
          <a:p>
            <a:pPr>
              <a:buClr>
                <a:schemeClr val="tx1"/>
              </a:buClr>
              <a:buFont typeface="+mj-lt"/>
              <a:buAutoNum type="arabicPeriod"/>
            </a:pPr>
            <a:endParaRPr lang="en-US" sz="500" dirty="0"/>
          </a:p>
          <a:p>
            <a:pPr marL="0" indent="0">
              <a:buNone/>
            </a:pPr>
            <a:endParaRPr lang="en-US" dirty="0"/>
          </a:p>
        </p:txBody>
      </p:sp>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Tree>
    <p:extLst>
      <p:ext uri="{BB962C8B-B14F-4D97-AF65-F5344CB8AC3E}">
        <p14:creationId xmlns:p14="http://schemas.microsoft.com/office/powerpoint/2010/main" val="247103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p:txBody>
          <a:bodyPr>
            <a:normAutofit/>
          </a:bodyPr>
          <a:lstStyle/>
          <a:p>
            <a:pPr marL="457200" indent="-457200">
              <a:buClr>
                <a:schemeClr val="tx1"/>
              </a:buClr>
              <a:buFont typeface="+mj-lt"/>
              <a:buAutoNum type="arabicPeriod"/>
            </a:pPr>
            <a:r>
              <a:rPr lang="en-US" sz="1900" dirty="0"/>
              <a:t>Know the Path of a Successful Application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Avoid Common Applicant Pitfalls </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1900" dirty="0"/>
              <a:t>Help Direct Your Application to the Best Place for Review and Funding </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Understand Who Your Reviewers Are</a:t>
            </a:r>
          </a:p>
          <a:p>
            <a:pPr marL="228600" indent="-228600">
              <a:buClr>
                <a:schemeClr val="tx1"/>
              </a:buClr>
              <a:buFont typeface="+mj-lt"/>
              <a:buAutoNum type="arabicPeriod"/>
            </a:pPr>
            <a:endParaRPr lang="en-US" sz="500" dirty="0"/>
          </a:p>
          <a:p>
            <a:pPr marL="457200" indent="-457200">
              <a:buClr>
                <a:schemeClr val="tx1"/>
              </a:buClr>
              <a:buFont typeface="+mj-lt"/>
              <a:buAutoNum type="arabicPeriod"/>
            </a:pPr>
            <a:r>
              <a:rPr lang="en-US" sz="1900" dirty="0"/>
              <a:t>Know What Reviewers Are Looking for</a:t>
            </a:r>
          </a:p>
          <a:p>
            <a:pPr>
              <a:buClr>
                <a:schemeClr val="tx1"/>
              </a:buClr>
              <a:buFont typeface="+mj-lt"/>
              <a:buAutoNum type="arabicPeriod"/>
            </a:pPr>
            <a:endParaRPr lang="en-US" sz="500" dirty="0"/>
          </a:p>
          <a:p>
            <a:pPr marL="457200" indent="-457200">
              <a:buClr>
                <a:schemeClr val="tx1"/>
              </a:buClr>
              <a:buFont typeface="+mj-lt"/>
              <a:buAutoNum type="arabicPeriod"/>
            </a:pPr>
            <a:r>
              <a:rPr lang="en-US" sz="1900" dirty="0"/>
              <a:t>Consider Advice Collected from NIH Reviewers &amp; Staff</a:t>
            </a:r>
          </a:p>
          <a:p>
            <a:pPr marL="457200" indent="-457200">
              <a:buClr>
                <a:schemeClr val="tx1"/>
              </a:buClr>
              <a:buFont typeface="+mj-lt"/>
              <a:buAutoNum type="arabicPeriod"/>
            </a:pPr>
            <a:endParaRPr lang="en-US" sz="500" dirty="0"/>
          </a:p>
          <a:p>
            <a:pPr marL="457200" indent="-457200">
              <a:buClr>
                <a:schemeClr val="tx1"/>
              </a:buClr>
              <a:buFont typeface="+mj-lt"/>
              <a:buAutoNum type="arabicPeriod"/>
            </a:pPr>
            <a:r>
              <a:rPr lang="en-US" sz="1900" dirty="0"/>
              <a:t>Benefit from New Investigator Opportunities  </a:t>
            </a:r>
          </a:p>
          <a:p>
            <a:pPr>
              <a:buClr>
                <a:schemeClr val="tx1"/>
              </a:buClr>
              <a:buFont typeface="+mj-lt"/>
              <a:buAutoNum type="arabicPeriod"/>
            </a:pPr>
            <a:endParaRPr lang="en-US" sz="500" dirty="0"/>
          </a:p>
          <a:p>
            <a:pPr>
              <a:buClr>
                <a:schemeClr val="tx1"/>
              </a:buClr>
              <a:buFont typeface="+mj-lt"/>
              <a:buAutoNum type="arabicPeriod"/>
            </a:pPr>
            <a:endParaRPr lang="en-US" sz="500" dirty="0"/>
          </a:p>
          <a:p>
            <a:pPr marL="0" indent="0">
              <a:buNone/>
            </a:pPr>
            <a:endParaRPr lang="en-US" dirty="0"/>
          </a:p>
        </p:txBody>
      </p:sp>
      <p:sp>
        <p:nvSpPr>
          <p:cNvPr id="2" name="Title 1"/>
          <p:cNvSpPr>
            <a:spLocks noGrp="1"/>
          </p:cNvSpPr>
          <p:nvPr>
            <p:ph type="title"/>
          </p:nvPr>
        </p:nvSpPr>
        <p:spPr>
          <a:xfrm>
            <a:off x="304800" y="228600"/>
            <a:ext cx="8229600" cy="571500"/>
          </a:xfrm>
        </p:spPr>
        <p:txBody>
          <a:bodyPr>
            <a:normAutofit fontScale="90000"/>
          </a:bodyPr>
          <a:lstStyle/>
          <a:p>
            <a:r>
              <a:rPr lang="en-US" dirty="0"/>
              <a:t> 8 Ways to Successfully Navigate NIH Peer Review</a:t>
            </a:r>
          </a:p>
        </p:txBody>
      </p:sp>
    </p:spTree>
    <p:extLst>
      <p:ext uri="{BB962C8B-B14F-4D97-AF65-F5344CB8AC3E}">
        <p14:creationId xmlns:p14="http://schemas.microsoft.com/office/powerpoint/2010/main" val="2471039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296"/>
  <p:tag name="ORIGINAL_AUDIO_FILEPATH" val="\\odapps4\oershare\OER IMOD\Reproducibility\Training\Sound files\Module 2\Slide 4.wav"/>
  <p:tag name="ELAPSEDTIME" val="66.622"/>
  <p:tag name="ARTICULATE_NAV_LEVEL" val="1"/>
  <p:tag name="ARTICULATE_SLIDE_PRESENTER_GUID" val="36ac38fb-a046-4b0e-a4ec-1c86fa0d81e8"/>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Center for Scientific Revie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6C3A77"/>
        </a:solidFill>
        <a:ln>
          <a:noFill/>
        </a:ln>
        <a:extLst/>
      </a:spPr>
      <a:bodyPr wrap="square" lIns="85433" tIns="42726" rIns="85433" bIns="42726">
        <a:spAutoFit/>
      </a:bodyPr>
      <a:lstStyle>
        <a:defPPr eaLnBrk="1" hangingPunct="1">
          <a:spcBef>
            <a:spcPct val="50000"/>
          </a:spcBef>
          <a:defRPr/>
        </a:defPPr>
      </a:lstStyle>
    </a:txDef>
  </a:objectDefaults>
  <a:extraClrSchemeLst/>
</a:theme>
</file>

<file path=ppt/theme/theme2.xml><?xml version="1.0" encoding="utf-8"?>
<a:theme xmlns:a="http://schemas.openxmlformats.org/drawingml/2006/main" name="Presentationlogoabstract">
  <a:themeElements>
    <a:clrScheme name="NIH COLORS">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5F9BAF"/>
      </a:hlink>
      <a:folHlink>
        <a:srgbClr val="6C3A77"/>
      </a:folHlink>
    </a:clrScheme>
    <a:fontScheme name="Helvetica Heading and Body">
      <a:majorFont>
        <a:latin typeface="Helvetica"/>
        <a:ea typeface=""/>
        <a:cs typeface=""/>
      </a:majorFont>
      <a:minorFont>
        <a:latin typeface="Helvetic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rgbClr val="FFFF00"/>
        </a:solidFill>
        <a:ln>
          <a:noFill/>
        </a:ln>
      </a:spPr>
      <a:bodyPr rtlCol="0" anchor="ctr"/>
      <a:lstStyle>
        <a:defPPr algn="ct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0AA479241C4447B5E02DCE81FC562E" ma:contentTypeVersion="4" ma:contentTypeDescription="Create a new document." ma:contentTypeScope="" ma:versionID="59005725f058dbee1e905f0466ed4e13">
  <xsd:schema xmlns:xsd="http://www.w3.org/2001/XMLSchema" xmlns:xs="http://www.w3.org/2001/XMLSchema" xmlns:p="http://schemas.microsoft.com/office/2006/metadata/properties" xmlns:ns1="http://schemas.microsoft.com/sharepoint/v3" xmlns:ns2="07347dcf-b454-4ecf-b582-84bdd40c08c7" targetNamespace="http://schemas.microsoft.com/office/2006/metadata/properties" ma:root="true" ma:fieldsID="6ae2c845d89c8aaad7c0cf15aa2d2843" ns1:_="" ns2:_="">
    <xsd:import namespace="http://schemas.microsoft.com/sharepoint/v3"/>
    <xsd:import namespace="07347dcf-b454-4ecf-b582-84bdd40c08c7"/>
    <xsd:element name="properties">
      <xsd:complexType>
        <xsd:sequence>
          <xsd:element name="documentManagement">
            <xsd:complexType>
              <xsd:all>
                <xsd:element ref="ns1:PublishingStartDate" minOccurs="0"/>
                <xsd:element ref="ns1:PublishingExpirationDate" minOccurs="0"/>
                <xsd:element ref="ns2:P0000000000000000000000000000001" minOccurs="0"/>
                <xsd:element ref="ns2:S000000000000000000000000000000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347dcf-b454-4ecf-b582-84bdd40c08c7" elementFormDefault="qualified">
    <xsd:import namespace="http://schemas.microsoft.com/office/2006/documentManagement/types"/>
    <xsd:import namespace="http://schemas.microsoft.com/office/infopath/2007/PartnerControls"/>
    <xsd:element name="P0000000000000000000000000000001" ma:index="11" nillable="true" ma:displayName="Accessibility" ma:internalName="P0000000000000000000000000000001">
      <xsd:complexType>
        <xsd:complexContent>
          <xsd:extension base="dms:URL">
            <xsd:sequence>
              <xsd:element name="Url" type="dms:ValidUrl" minOccurs="0" nillable="true"/>
              <xsd:element name="Description" type="xsd:string" nillable="true"/>
            </xsd:sequence>
          </xsd:extension>
        </xsd:complexContent>
      </xsd:complexType>
    </xsd:element>
    <xsd:element name="S0000000000000000000000000000001" ma:index="12" nillable="true" ma:displayName="Accessibility" ma:internalName="S0000000000000000000000000000001" ma:readOnly="false">
      <xsd:simpleType>
        <xsd:restriction base="dms:Choice">
          <xsd:enumeration value="None"/>
          <xsd:enumeration value="Passed"/>
          <xsd:enumeration value="Review"/>
          <xsd:enumeration value="Fail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0000000000000000000000000000001 xmlns="07347dcf-b454-4ecf-b582-84bdd40c08c7" xsi:nil="true"/>
    <P0000000000000000000000000000001 xmlns="07347dcf-b454-4ecf-b582-84bdd40c08c7">
      <Url xsi:nil="true"/>
      <Description xsi:nil="true"/>
    </P000000000000000000000000000000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7E606C-AEB1-43C9-9CBF-1D6BD2FF2429}"/>
</file>

<file path=customXml/itemProps2.xml><?xml version="1.0" encoding="utf-8"?>
<ds:datastoreItem xmlns:ds="http://schemas.openxmlformats.org/officeDocument/2006/customXml" ds:itemID="{B1A4FF73-383A-4063-9730-241685646EE2}"/>
</file>

<file path=customXml/itemProps3.xml><?xml version="1.0" encoding="utf-8"?>
<ds:datastoreItem xmlns:ds="http://schemas.openxmlformats.org/officeDocument/2006/customXml" ds:itemID="{2993CAD9-6D0F-49F2-9BDE-640ED4A523C6}"/>
</file>

<file path=docProps/app.xml><?xml version="1.0" encoding="utf-8"?>
<Properties xmlns="http://schemas.openxmlformats.org/officeDocument/2006/extended-properties" xmlns:vt="http://schemas.openxmlformats.org/officeDocument/2006/docPropsVTypes">
  <Template>CSR Core Slide Collection</Template>
  <TotalTime>0</TotalTime>
  <Words>3899</Words>
  <Application>Microsoft Office PowerPoint</Application>
  <PresentationFormat>On-screen Show (16:9)</PresentationFormat>
  <Paragraphs>520</Paragraphs>
  <Slides>63</Slides>
  <Notes>42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63</vt:i4>
      </vt:variant>
    </vt:vector>
  </HeadingPairs>
  <TitlesOfParts>
    <vt:vector size="73" baseType="lpstr">
      <vt:lpstr>ＭＳ Ｐゴシック</vt:lpstr>
      <vt:lpstr>Arial</vt:lpstr>
      <vt:lpstr>Bodoni MT</vt:lpstr>
      <vt:lpstr>Calibri</vt:lpstr>
      <vt:lpstr>Helvetica</vt:lpstr>
      <vt:lpstr>Segoe UI Light</vt:lpstr>
      <vt:lpstr>Times</vt:lpstr>
      <vt:lpstr>Wingdings</vt:lpstr>
      <vt:lpstr>1_Center for Scientific Review</vt:lpstr>
      <vt:lpstr>Presentationlogoabstract</vt:lpstr>
      <vt:lpstr>8 Ways to Successfully Navigate  NIH Peer Review and Get an R15 Grant</vt:lpstr>
      <vt:lpstr>How to Get a Piece of the Pie FY 2016 Enacted: $31.3 Billion</vt:lpstr>
      <vt:lpstr> 8 Ways to Successfully Navigate NIH Peer Review</vt:lpstr>
      <vt:lpstr> 8 Ways to Successfully Navigate NIH Peer Review</vt:lpstr>
      <vt:lpstr> 8 Ways to Successfully Navigate NIH Peer Review</vt:lpstr>
      <vt:lpstr> 8 Ways to Successfully Navigate NIH Peer Review</vt:lpstr>
      <vt:lpstr> 8 Ways to Successfully Navigate NIH Peer Review</vt:lpstr>
      <vt:lpstr> 8 Ways to Successfully Navigate NIH Peer Review</vt:lpstr>
      <vt:lpstr> 8 Ways to Successfully Navigate NIH Peer Review</vt:lpstr>
      <vt:lpstr> 8 Ways to Successfully Navigate NIH Peer Review</vt:lpstr>
      <vt:lpstr>1. Know the Path of a Successful Application</vt:lpstr>
      <vt:lpstr>View the Video – See Real Reviewers in Action</vt:lpstr>
      <vt:lpstr>2. Avoid Common Applicant Pitfalls   </vt:lpstr>
      <vt:lpstr>2. Avoid Common Applicant Pitfalls   </vt:lpstr>
      <vt:lpstr>2. Avoid Common Applicant Pitfalls   </vt:lpstr>
      <vt:lpstr>2. Avoid Common Applicant Pitfalls   </vt:lpstr>
      <vt:lpstr>2. Avoid Common Applicant Pitfalls   </vt:lpstr>
      <vt:lpstr>2. Avoid Common Applicant Pitfalls   </vt:lpstr>
      <vt:lpstr>2. Avoid Common Applicant Pitfalls   </vt:lpstr>
      <vt:lpstr>2. Avoid Common Applicant Pitfalls   </vt:lpstr>
      <vt:lpstr>3. Help Direct Your Application to the Best Place     for Review and Funding </vt:lpstr>
      <vt:lpstr>3. Help Direct Your Application to the Best Place     for Review and Funding </vt:lpstr>
      <vt:lpstr>Assignment Request Form</vt:lpstr>
      <vt:lpstr>4. Understand Who Your Reviewers Are</vt:lpstr>
      <vt:lpstr>4. Understand Who Your Reviewers Are</vt:lpstr>
      <vt:lpstr>5. Know What Reviewers Are Looking for</vt:lpstr>
      <vt:lpstr>Review Criteria</vt:lpstr>
      <vt:lpstr>Some Review Criteria Are Unique</vt:lpstr>
      <vt:lpstr>Review of R15 Grant Applications</vt:lpstr>
      <vt:lpstr>AREA/R15 News &amp; resources</vt:lpstr>
      <vt:lpstr>Four Things to Know about  Review for Rigor and Transparency   For Research Project Grant Applications</vt:lpstr>
      <vt:lpstr>Four Rigor and Transparency Review Elements Research Project Grant Applications</vt:lpstr>
      <vt:lpstr>Four Rigor and Transparency Review Elements Projects with Vertebrate Animals and/or Human Subjects </vt:lpstr>
      <vt:lpstr>Four Rigor and Transparency Review Elements Projects Involving Key Biological and/or Chemical Resources</vt:lpstr>
      <vt:lpstr>Additional Criteria Contribute to Overall Impact Scores</vt:lpstr>
      <vt:lpstr>6. Consider Advice from NIH Reviewers and Staff</vt:lpstr>
      <vt:lpstr>6. Consider Advice from NIH Reviewers and Staff</vt:lpstr>
      <vt:lpstr>6. Consider Advice from NIH Reviewers and Staff</vt:lpstr>
      <vt:lpstr>6. Consider Advice from NIH Reviewers and Staff</vt:lpstr>
      <vt:lpstr>6. Consider Advice from NIH Reviewers and Staff</vt:lpstr>
      <vt:lpstr>6. Consider Advice from NIH Reviewers and Staff</vt:lpstr>
      <vt:lpstr>6. Consider Advice from NIH Reviewers &amp; Staff </vt:lpstr>
      <vt:lpstr>6. Consider Advice from NIH Reviewers &amp; Staff </vt:lpstr>
      <vt:lpstr>6. Consider Advice from NIH Reviewers &amp; Staff </vt:lpstr>
      <vt:lpstr>6. Consider Advice from NIH Reviewers &amp; Staff </vt:lpstr>
      <vt:lpstr>6. Consider Advice from NIH Reviewers &amp; Staff </vt:lpstr>
      <vt:lpstr>6. Consider Advice from NIH Reviewers &amp; Staff </vt:lpstr>
      <vt:lpstr>6. Consider Advice from NIH Reviewers &amp; Staff </vt:lpstr>
      <vt:lpstr>6. Consider Advice from NIH Reviewers and Staff</vt:lpstr>
      <vt:lpstr>7. Benefit from New Investigator Opportunities </vt:lpstr>
      <vt:lpstr>7. Benefit from New Investigator Opportunities </vt:lpstr>
      <vt:lpstr>Qualifications for the  Early Career Reviewer Program</vt:lpstr>
      <vt:lpstr>How Can I Become an Early Career Reviewer? </vt:lpstr>
      <vt:lpstr>8. Ask the Right NIH Person for Help</vt:lpstr>
      <vt:lpstr>Key NIH Review and Grants Web Sites</vt:lpstr>
      <vt:lpstr>Academic Research Enhancement Award (AREA) Program </vt:lpstr>
      <vt:lpstr>Goals of AREA Program</vt:lpstr>
      <vt:lpstr>Questions to determine fit</vt:lpstr>
      <vt:lpstr>What types of students does AREA target?</vt:lpstr>
      <vt:lpstr>How should students be involved in AREA grants?</vt:lpstr>
      <vt:lpstr>New Parent FOA will be published at end of December</vt:lpstr>
      <vt:lpstr>New AREA Webpage</vt:lpstr>
      <vt:lpstr>AREA Program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CSR Slide Template41513</dc:title>
  <dc:creator/>
  <cp:lastModifiedBy/>
  <cp:revision>1</cp:revision>
  <dcterms:created xsi:type="dcterms:W3CDTF">2013-02-11T18:18:00Z</dcterms:created>
  <dcterms:modified xsi:type="dcterms:W3CDTF">2017-10-13T18:07:39Z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SystemTags">
    <vt:lpwstr>1786;#Communications|5f2c56dc-d00b-4681-87fe-877c54cb6ce5;#1787;#Examples|14003196-4d2d-4b9f-85e4-1e8b6f00e058</vt:lpwstr>
  </property>
  <property fmtid="{D5CDD505-2E9C-101B-9397-08002B2CF9AE}" pid="4" name="ContentTypeId">
    <vt:lpwstr>0x010100170AA479241C4447B5E02DCE81FC562E</vt:lpwstr>
  </property>
  <property fmtid="{D5CDD505-2E9C-101B-9397-08002B2CF9AE}" pid="5" name="Order">
    <vt:r8>3100</vt:r8>
  </property>
  <property fmtid="{D5CDD505-2E9C-101B-9397-08002B2CF9AE}" pid="6" name="Approval Level">
    <vt:lpwstr/>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